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1"/>
  </p:notesMasterIdLst>
  <p:sldIdLst>
    <p:sldId id="259" r:id="rId5"/>
    <p:sldId id="260" r:id="rId6"/>
    <p:sldId id="294" r:id="rId7"/>
    <p:sldId id="277" r:id="rId8"/>
    <p:sldId id="276" r:id="rId9"/>
    <p:sldId id="279" r:id="rId10"/>
    <p:sldId id="261" r:id="rId11"/>
    <p:sldId id="296" r:id="rId12"/>
    <p:sldId id="295" r:id="rId13"/>
    <p:sldId id="297" r:id="rId14"/>
    <p:sldId id="298" r:id="rId15"/>
    <p:sldId id="303" r:id="rId16"/>
    <p:sldId id="304" r:id="rId17"/>
    <p:sldId id="305" r:id="rId18"/>
    <p:sldId id="306" r:id="rId19"/>
    <p:sldId id="275" r:id="rId20"/>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EB8"/>
    <a:srgbClr val="003087"/>
    <a:srgbClr val="FB11C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42" d="100"/>
          <a:sy n="142" d="100"/>
        </p:scale>
        <p:origin x="714" y="126"/>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3D4BE6F-CD3D-4861-8509-4281357952CA}" type="datetimeFigureOut">
              <a:rPr lang="en-GB" smtClean="0"/>
              <a:t>17/04/2024</a:t>
            </a:fld>
            <a:endParaRPr lang="en-GB"/>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C4F1470-32E7-4390-9F06-B7C4515E36AE}" type="slidenum">
              <a:rPr lang="en-GB" smtClean="0"/>
              <a:t>‹#›</a:t>
            </a:fld>
            <a:endParaRPr lang="en-GB"/>
          </a:p>
        </p:txBody>
      </p:sp>
    </p:spTree>
    <p:extLst>
      <p:ext uri="{BB962C8B-B14F-4D97-AF65-F5344CB8AC3E}">
        <p14:creationId xmlns:p14="http://schemas.microsoft.com/office/powerpoint/2010/main" val="31438294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C4F1470-32E7-4390-9F06-B7C4515E36AE}" type="slidenum">
              <a:rPr lang="en-GB" smtClean="0"/>
              <a:t>4</a:t>
            </a:fld>
            <a:endParaRPr lang="en-GB"/>
          </a:p>
        </p:txBody>
      </p:sp>
    </p:spTree>
    <p:extLst>
      <p:ext uri="{BB962C8B-B14F-4D97-AF65-F5344CB8AC3E}">
        <p14:creationId xmlns:p14="http://schemas.microsoft.com/office/powerpoint/2010/main" val="364700545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17531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211A750B-F0B8-4AB6-9C4A-3213A04262F0}" type="datetimeFigureOut">
              <a:rPr lang="en-GB" smtClean="0"/>
              <a:t>17/04/2024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C77AA44-57DD-484F-8718-2B553354C100}" type="slidenum">
              <a:rPr lang="en-GB" smtClean="0"/>
              <a:t>‹#›</a:t>
            </a:fld>
            <a:endParaRPr lang="en-GB"/>
          </a:p>
        </p:txBody>
      </p:sp>
    </p:spTree>
    <p:extLst>
      <p:ext uri="{BB962C8B-B14F-4D97-AF65-F5344CB8AC3E}">
        <p14:creationId xmlns:p14="http://schemas.microsoft.com/office/powerpoint/2010/main" val="19586173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211A750B-F0B8-4AB6-9C4A-3213A04262F0}" type="datetimeFigureOut">
              <a:rPr lang="en-GB" smtClean="0"/>
              <a:t>17/04/2024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C77AA44-57DD-484F-8718-2B553354C100}" type="slidenum">
              <a:rPr lang="en-GB" smtClean="0"/>
              <a:t>‹#›</a:t>
            </a:fld>
            <a:endParaRPr lang="en-GB"/>
          </a:p>
        </p:txBody>
      </p:sp>
    </p:spTree>
    <p:extLst>
      <p:ext uri="{BB962C8B-B14F-4D97-AF65-F5344CB8AC3E}">
        <p14:creationId xmlns:p14="http://schemas.microsoft.com/office/powerpoint/2010/main" val="16088447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211A750B-F0B8-4AB6-9C4A-3213A04262F0}" type="datetimeFigureOut">
              <a:rPr lang="en-GB" smtClean="0"/>
              <a:t>17/04/2024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C77AA44-57DD-484F-8718-2B553354C100}" type="slidenum">
              <a:rPr lang="en-GB" smtClean="0"/>
              <a:t>‹#›</a:t>
            </a:fld>
            <a:endParaRPr lang="en-GB"/>
          </a:p>
        </p:txBody>
      </p:sp>
    </p:spTree>
    <p:extLst>
      <p:ext uri="{BB962C8B-B14F-4D97-AF65-F5344CB8AC3E}">
        <p14:creationId xmlns:p14="http://schemas.microsoft.com/office/powerpoint/2010/main" val="1914861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7"/>
            <a:ext cx="7772400" cy="1021556"/>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11A750B-F0B8-4AB6-9C4A-3213A04262F0}" type="datetimeFigureOut">
              <a:rPr lang="en-GB" smtClean="0"/>
              <a:t>17/04/2024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C77AA44-57DD-484F-8718-2B553354C100}" type="slidenum">
              <a:rPr lang="en-GB" smtClean="0"/>
              <a:t>‹#›</a:t>
            </a:fld>
            <a:endParaRPr lang="en-GB"/>
          </a:p>
        </p:txBody>
      </p:sp>
    </p:spTree>
    <p:extLst>
      <p:ext uri="{BB962C8B-B14F-4D97-AF65-F5344CB8AC3E}">
        <p14:creationId xmlns:p14="http://schemas.microsoft.com/office/powerpoint/2010/main" val="3133695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200152"/>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200152"/>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211A750B-F0B8-4AB6-9C4A-3213A04262F0}" type="datetimeFigureOut">
              <a:rPr lang="en-GB" smtClean="0"/>
              <a:t>17/04/2024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C77AA44-57DD-484F-8718-2B553354C100}" type="slidenum">
              <a:rPr lang="en-GB" smtClean="0"/>
              <a:t>‹#›</a:t>
            </a:fld>
            <a:endParaRPr lang="en-GB"/>
          </a:p>
        </p:txBody>
      </p:sp>
    </p:spTree>
    <p:extLst>
      <p:ext uri="{BB962C8B-B14F-4D97-AF65-F5344CB8AC3E}">
        <p14:creationId xmlns:p14="http://schemas.microsoft.com/office/powerpoint/2010/main" val="19939367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7"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211A750B-F0B8-4AB6-9C4A-3213A04262F0}" type="datetimeFigureOut">
              <a:rPr lang="en-GB" smtClean="0"/>
              <a:t>17/04/2024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C77AA44-57DD-484F-8718-2B553354C100}" type="slidenum">
              <a:rPr lang="en-GB" smtClean="0"/>
              <a:t>‹#›</a:t>
            </a:fld>
            <a:endParaRPr lang="en-GB"/>
          </a:p>
        </p:txBody>
      </p:sp>
    </p:spTree>
    <p:extLst>
      <p:ext uri="{BB962C8B-B14F-4D97-AF65-F5344CB8AC3E}">
        <p14:creationId xmlns:p14="http://schemas.microsoft.com/office/powerpoint/2010/main" val="25625837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11A750B-F0B8-4AB6-9C4A-3213A04262F0}" type="datetimeFigureOut">
              <a:rPr lang="en-GB" smtClean="0"/>
              <a:t>17/04/2024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C77AA44-57DD-484F-8718-2B553354C100}" type="slidenum">
              <a:rPr lang="en-GB" smtClean="0"/>
              <a:t>‹#›</a:t>
            </a:fld>
            <a:endParaRPr lang="en-GB"/>
          </a:p>
        </p:txBody>
      </p:sp>
    </p:spTree>
    <p:extLst>
      <p:ext uri="{BB962C8B-B14F-4D97-AF65-F5344CB8AC3E}">
        <p14:creationId xmlns:p14="http://schemas.microsoft.com/office/powerpoint/2010/main" val="23487799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11A750B-F0B8-4AB6-9C4A-3213A04262F0}" type="datetimeFigureOut">
              <a:rPr lang="en-GB" smtClean="0"/>
              <a:t>17/04/2024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C77AA44-57DD-484F-8718-2B553354C100}" type="slidenum">
              <a:rPr lang="en-GB" smtClean="0"/>
              <a:t>‹#›</a:t>
            </a:fld>
            <a:endParaRPr lang="en-GB"/>
          </a:p>
        </p:txBody>
      </p:sp>
    </p:spTree>
    <p:extLst>
      <p:ext uri="{BB962C8B-B14F-4D97-AF65-F5344CB8AC3E}">
        <p14:creationId xmlns:p14="http://schemas.microsoft.com/office/powerpoint/2010/main" val="16910200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1"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1" y="1076327"/>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11A750B-F0B8-4AB6-9C4A-3213A04262F0}" type="datetimeFigureOut">
              <a:rPr lang="en-GB" smtClean="0"/>
              <a:t>17/04/2024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C77AA44-57DD-484F-8718-2B553354C100}" type="slidenum">
              <a:rPr lang="en-GB" smtClean="0"/>
              <a:t>‹#›</a:t>
            </a:fld>
            <a:endParaRPr lang="en-GB"/>
          </a:p>
        </p:txBody>
      </p:sp>
    </p:spTree>
    <p:extLst>
      <p:ext uri="{BB962C8B-B14F-4D97-AF65-F5344CB8AC3E}">
        <p14:creationId xmlns:p14="http://schemas.microsoft.com/office/powerpoint/2010/main" val="39154878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11A750B-F0B8-4AB6-9C4A-3213A04262F0}" type="datetimeFigureOut">
              <a:rPr lang="en-GB" smtClean="0"/>
              <a:t>17/04/2024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C77AA44-57DD-484F-8718-2B553354C100}" type="slidenum">
              <a:rPr lang="en-GB" smtClean="0"/>
              <a:t>‹#›</a:t>
            </a:fld>
            <a:endParaRPr lang="en-GB"/>
          </a:p>
        </p:txBody>
      </p:sp>
    </p:spTree>
    <p:extLst>
      <p:ext uri="{BB962C8B-B14F-4D97-AF65-F5344CB8AC3E}">
        <p14:creationId xmlns:p14="http://schemas.microsoft.com/office/powerpoint/2010/main" val="14168067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200152"/>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11A750B-F0B8-4AB6-9C4A-3213A04262F0}" type="datetimeFigureOut">
              <a:rPr lang="en-GB" smtClean="0"/>
              <a:t>17/04/2024</a:t>
            </a:fld>
            <a:endParaRPr lang="en-GB"/>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3C77AA44-57DD-484F-8718-2B553354C100}" type="slidenum">
              <a:rPr lang="en-GB" smtClean="0"/>
              <a:t>‹#›</a:t>
            </a:fld>
            <a:endParaRPr lang="en-GB"/>
          </a:p>
        </p:txBody>
      </p:sp>
    </p:spTree>
    <p:extLst>
      <p:ext uri="{BB962C8B-B14F-4D97-AF65-F5344CB8AC3E}">
        <p14:creationId xmlns:p14="http://schemas.microsoft.com/office/powerpoint/2010/main" val="36451374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0.mp4"/><Relationship Id="rId1" Type="http://schemas.microsoft.com/office/2007/relationships/media" Target="../media/media10.mp4"/><Relationship Id="rId6" Type="http://schemas.openxmlformats.org/officeDocument/2006/relationships/image" Target="../media/image25.png"/><Relationship Id="rId5" Type="http://schemas.openxmlformats.org/officeDocument/2006/relationships/image" Target="../media/image19.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1.mp4"/><Relationship Id="rId1" Type="http://schemas.microsoft.com/office/2007/relationships/media" Target="../media/media11.mp4"/><Relationship Id="rId5" Type="http://schemas.openxmlformats.org/officeDocument/2006/relationships/image" Target="../media/image26.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2.mp4"/><Relationship Id="rId1" Type="http://schemas.microsoft.com/office/2007/relationships/media" Target="../media/media12.mp4"/><Relationship Id="rId5" Type="http://schemas.openxmlformats.org/officeDocument/2006/relationships/image" Target="../media/image28.pn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3.mp4"/><Relationship Id="rId1" Type="http://schemas.microsoft.com/office/2007/relationships/media" Target="../media/media13.mp4"/><Relationship Id="rId5" Type="http://schemas.openxmlformats.org/officeDocument/2006/relationships/image" Target="../media/image30.pn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4.mp4"/><Relationship Id="rId1" Type="http://schemas.microsoft.com/office/2007/relationships/media" Target="../media/media14.mp4"/><Relationship Id="rId5" Type="http://schemas.openxmlformats.org/officeDocument/2006/relationships/image" Target="../media/image32.png"/><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5.mp4"/><Relationship Id="rId1" Type="http://schemas.microsoft.com/office/2007/relationships/media" Target="../media/media15.mp4"/><Relationship Id="rId5" Type="http://schemas.openxmlformats.org/officeDocument/2006/relationships/image" Target="../media/image34.png"/><Relationship Id="rId4" Type="http://schemas.openxmlformats.org/officeDocument/2006/relationships/image" Target="../media/image33.jpeg"/></Relationships>
</file>

<file path=ppt/slides/_rels/slide16.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slideLayout" Target="../slideLayouts/slideLayout2.xml"/><Relationship Id="rId7" Type="http://schemas.openxmlformats.org/officeDocument/2006/relationships/image" Target="../media/image35.jpeg"/><Relationship Id="rId2" Type="http://schemas.openxmlformats.org/officeDocument/2006/relationships/video" Target="../media/media16.mp4"/><Relationship Id="rId1" Type="http://schemas.microsoft.com/office/2007/relationships/media" Target="../media/media16.mp4"/><Relationship Id="rId6" Type="http://schemas.openxmlformats.org/officeDocument/2006/relationships/hyperlink" Target="mailto:paula.baldry@nhs.net" TargetMode="External"/><Relationship Id="rId5" Type="http://schemas.openxmlformats.org/officeDocument/2006/relationships/hyperlink" Target="mailto:hnf-tr.heesocialprescribing@nhs.net" TargetMode="External"/><Relationship Id="rId4" Type="http://schemas.openxmlformats.org/officeDocument/2006/relationships/image" Target="../media/image4.png"/><Relationship Id="rId9"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6.jpeg"/><Relationship Id="rId5" Type="http://schemas.openxmlformats.org/officeDocument/2006/relationships/image" Target="../media/image5.jp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2.xml"/><Relationship Id="rId7" Type="http://schemas.openxmlformats.org/officeDocument/2006/relationships/image" Target="../media/image11.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10.jpeg"/><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5.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14.png"/><Relationship Id="rId5" Type="http://schemas.openxmlformats.org/officeDocument/2006/relationships/image" Target="../media/image13.jp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8.png"/><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7.mp4"/><Relationship Id="rId1" Type="http://schemas.microsoft.com/office/2007/relationships/media" Target="../media/media7.mp4"/><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8" Type="http://schemas.openxmlformats.org/officeDocument/2006/relationships/hyperlink" Target="https://www.ons.gov.uk/peoplepopulationandcommunity/wellbeing/methodologies/personalwellbeingsurveyuserguide" TargetMode="External"/><Relationship Id="rId3" Type="http://schemas.openxmlformats.org/officeDocument/2006/relationships/slideLayout" Target="../slideLayouts/slideLayout6.xml"/><Relationship Id="rId7" Type="http://schemas.openxmlformats.org/officeDocument/2006/relationships/hyperlink" Target="https://www.e-lfh.org.uk/programmes/social-prescribing/" TargetMode="External"/><Relationship Id="rId2" Type="http://schemas.openxmlformats.org/officeDocument/2006/relationships/video" Target="../media/media8.mp4"/><Relationship Id="rId1" Type="http://schemas.microsoft.com/office/2007/relationships/media" Target="../media/media8.mp4"/><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19.png"/><Relationship Id="rId9"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9.mp4"/><Relationship Id="rId1" Type="http://schemas.microsoft.com/office/2007/relationships/media" Target="../media/media9.mp4"/><Relationship Id="rId6" Type="http://schemas.openxmlformats.org/officeDocument/2006/relationships/image" Target="../media/image24.png"/><Relationship Id="rId5" Type="http://schemas.openxmlformats.org/officeDocument/2006/relationships/image" Target="../media/image19.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99000"/>
            <a:lum/>
          </a:blip>
          <a:srcRect/>
          <a:stretch>
            <a:fillRect/>
          </a:stretch>
        </a:blipFill>
        <a:effectLst/>
      </p:bgPr>
    </p:bg>
    <p:spTree>
      <p:nvGrpSpPr>
        <p:cNvPr id="1" name=""/>
        <p:cNvGrpSpPr/>
        <p:nvPr/>
      </p:nvGrpSpPr>
      <p:grpSpPr>
        <a:xfrm>
          <a:off x="0" y="0"/>
          <a:ext cx="0" cy="0"/>
          <a:chOff x="0" y="0"/>
          <a:chExt cx="0" cy="0"/>
        </a:xfrm>
      </p:grpSpPr>
      <p:sp>
        <p:nvSpPr>
          <p:cNvPr id="6" name="TextBox 5"/>
          <p:cNvSpPr txBox="1"/>
          <p:nvPr/>
        </p:nvSpPr>
        <p:spPr>
          <a:xfrm>
            <a:off x="3131840" y="3147814"/>
            <a:ext cx="5579162" cy="707886"/>
          </a:xfrm>
          <a:prstGeom prst="rect">
            <a:avLst/>
          </a:prstGeom>
          <a:noFill/>
        </p:spPr>
        <p:txBody>
          <a:bodyPr wrap="square" rtlCol="0">
            <a:spAutoFit/>
          </a:bodyPr>
          <a:lstStyle/>
          <a:p>
            <a:r>
              <a:rPr lang="en-GB" sz="2000" b="1" dirty="0">
                <a:solidFill>
                  <a:srgbClr val="005EB8"/>
                </a:solidFill>
                <a:latin typeface="Frutiger LT Std 55 Roman" pitchFamily="34" charset="0"/>
              </a:rPr>
              <a:t>Social Prescribing for IMG GP Trainees, Nurses, Midwives and AHP’s</a:t>
            </a:r>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106" y="45717"/>
            <a:ext cx="2414662" cy="1373905"/>
          </a:xfrm>
          <a:prstGeom prst="rect">
            <a:avLst/>
          </a:prstGeom>
        </p:spPr>
      </p:pic>
      <p:sp>
        <p:nvSpPr>
          <p:cNvPr id="8" name="TextBox 7"/>
          <p:cNvSpPr txBox="1"/>
          <p:nvPr/>
        </p:nvSpPr>
        <p:spPr>
          <a:xfrm>
            <a:off x="3108311" y="3939902"/>
            <a:ext cx="5976664" cy="830997"/>
          </a:xfrm>
          <a:prstGeom prst="rect">
            <a:avLst/>
          </a:prstGeom>
          <a:noFill/>
        </p:spPr>
        <p:txBody>
          <a:bodyPr wrap="square" rtlCol="0">
            <a:spAutoFit/>
          </a:bodyPr>
          <a:lstStyle/>
          <a:p>
            <a:r>
              <a:rPr lang="en-GB" sz="1200" dirty="0">
                <a:solidFill>
                  <a:srgbClr val="005EB8"/>
                </a:solidFill>
              </a:rPr>
              <a:t>Health Education England Social Prescribing Team</a:t>
            </a:r>
          </a:p>
          <a:p>
            <a:r>
              <a:rPr lang="en-GB" sz="1200" dirty="0">
                <a:solidFill>
                  <a:srgbClr val="005EB8"/>
                </a:solidFill>
              </a:rPr>
              <a:t>Humber Teaching NHS Foundation Trust</a:t>
            </a:r>
          </a:p>
          <a:p>
            <a:endParaRPr lang="en-GB" sz="1200" dirty="0">
              <a:solidFill>
                <a:srgbClr val="005EB8"/>
              </a:solidFill>
            </a:endParaRPr>
          </a:p>
          <a:p>
            <a:r>
              <a:rPr lang="en-GB" sz="1200" dirty="0">
                <a:solidFill>
                  <a:srgbClr val="005EB8"/>
                </a:solidFill>
              </a:rPr>
              <a:t>Produced by Paula Baldry </a:t>
            </a:r>
          </a:p>
        </p:txBody>
      </p:sp>
      <p:pic>
        <p:nvPicPr>
          <p:cNvPr id="4" name="Video 3">
            <a:hlinkClick r:id="" action="ppaction://media"/>
            <a:extLst>
              <a:ext uri="{FF2B5EF4-FFF2-40B4-BE49-F238E27FC236}">
                <a16:creationId xmlns:a16="http://schemas.microsoft.com/office/drawing/2014/main" id="{4363B04C-43CB-4A49-B488-CE7476067CDE}"/>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rcRect l="21875" r="21875"/>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3784731883"/>
      </p:ext>
    </p:extLst>
  </p:cSld>
  <p:clrMapOvr>
    <a:masterClrMapping/>
  </p:clrMapOvr>
  <mc:AlternateContent xmlns:mc="http://schemas.openxmlformats.org/markup-compatibility/2006" xmlns:p14="http://schemas.microsoft.com/office/powerpoint/2010/main">
    <mc:Choice Requires="p14">
      <p:transition spd="slow" p14:dur="2000" advTm="14740"/>
    </mc:Choice>
    <mc:Fallback xmlns="">
      <p:transition spd="slow" advTm="147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7" name="TextBox 6"/>
          <p:cNvSpPr txBox="1"/>
          <p:nvPr/>
        </p:nvSpPr>
        <p:spPr>
          <a:xfrm>
            <a:off x="179512" y="309885"/>
            <a:ext cx="6840760" cy="461665"/>
          </a:xfrm>
          <a:prstGeom prst="rect">
            <a:avLst/>
          </a:prstGeom>
          <a:noFill/>
        </p:spPr>
        <p:txBody>
          <a:bodyPr wrap="square" rtlCol="0">
            <a:spAutoFit/>
          </a:bodyPr>
          <a:lstStyle/>
          <a:p>
            <a:r>
              <a:rPr lang="en-GB" sz="2400" b="1">
                <a:solidFill>
                  <a:srgbClr val="005EB8"/>
                </a:solidFill>
                <a:latin typeface="Fruitiger"/>
              </a:rPr>
              <a:t>Testimonials</a:t>
            </a:r>
            <a:endParaRPr lang="en-GB" sz="2400" b="1" dirty="0">
              <a:solidFill>
                <a:srgbClr val="005EB8"/>
              </a:solidFill>
              <a:latin typeface="Fruitiger"/>
            </a:endParaRPr>
          </a:p>
        </p:txBody>
      </p:sp>
      <p:pic>
        <p:nvPicPr>
          <p:cNvPr id="2" name="Picture 1">
            <a:extLst>
              <a:ext uri="{FF2B5EF4-FFF2-40B4-BE49-F238E27FC236}">
                <a16:creationId xmlns:a16="http://schemas.microsoft.com/office/drawing/2014/main" id="{4566EE9F-F526-E8AC-5B7D-1CC6F21F0FE0}"/>
              </a:ext>
            </a:extLst>
          </p:cNvPr>
          <p:cNvPicPr>
            <a:picLocks noChangeAspect="1"/>
          </p:cNvPicPr>
          <p:nvPr/>
        </p:nvPicPr>
        <p:blipFill>
          <a:blip r:embed="rId5"/>
          <a:stretch>
            <a:fillRect/>
          </a:stretch>
        </p:blipFill>
        <p:spPr>
          <a:xfrm>
            <a:off x="5545486" y="4382187"/>
            <a:ext cx="3346994" cy="493819"/>
          </a:xfrm>
          <a:prstGeom prst="rect">
            <a:avLst/>
          </a:prstGeom>
        </p:spPr>
      </p:pic>
      <p:sp>
        <p:nvSpPr>
          <p:cNvPr id="4" name="TextBox 3">
            <a:extLst>
              <a:ext uri="{FF2B5EF4-FFF2-40B4-BE49-F238E27FC236}">
                <a16:creationId xmlns:a16="http://schemas.microsoft.com/office/drawing/2014/main" id="{81F80FB4-1038-5D4E-E246-C5521A07D975}"/>
              </a:ext>
            </a:extLst>
          </p:cNvPr>
          <p:cNvSpPr txBox="1"/>
          <p:nvPr/>
        </p:nvSpPr>
        <p:spPr>
          <a:xfrm>
            <a:off x="1313892" y="1088061"/>
            <a:ext cx="4572000" cy="646331"/>
          </a:xfrm>
          <a:prstGeom prst="rect">
            <a:avLst/>
          </a:prstGeom>
          <a:noFill/>
        </p:spPr>
        <p:txBody>
          <a:bodyPr wrap="square">
            <a:spAutoFit/>
          </a:bodyPr>
          <a:lstStyle/>
          <a:p>
            <a:r>
              <a:rPr lang="en-GB"/>
              <a:t>“I would encourage every trainee to use this if they feel they need help.’</a:t>
            </a:r>
            <a:endParaRPr lang="en-GB" dirty="0"/>
          </a:p>
        </p:txBody>
      </p:sp>
      <p:sp>
        <p:nvSpPr>
          <p:cNvPr id="12" name="TextBox 11">
            <a:extLst>
              <a:ext uri="{FF2B5EF4-FFF2-40B4-BE49-F238E27FC236}">
                <a16:creationId xmlns:a16="http://schemas.microsoft.com/office/drawing/2014/main" id="{1F586597-732E-2368-0177-51D1FDA1A310}"/>
              </a:ext>
            </a:extLst>
          </p:cNvPr>
          <p:cNvSpPr txBox="1"/>
          <p:nvPr/>
        </p:nvSpPr>
        <p:spPr>
          <a:xfrm>
            <a:off x="5885892" y="1554554"/>
            <a:ext cx="2664296" cy="1754326"/>
          </a:xfrm>
          <a:prstGeom prst="rect">
            <a:avLst/>
          </a:prstGeom>
          <a:noFill/>
        </p:spPr>
        <p:txBody>
          <a:bodyPr wrap="square">
            <a:spAutoFit/>
          </a:bodyPr>
          <a:lstStyle/>
          <a:p>
            <a:r>
              <a:rPr lang="en-GB"/>
              <a:t>“…my social prescriber had a compassionate, non-judgemental and gentle approach, which I found relaxing and reassuring…”</a:t>
            </a:r>
            <a:endParaRPr lang="en-GB" dirty="0"/>
          </a:p>
        </p:txBody>
      </p:sp>
      <p:sp>
        <p:nvSpPr>
          <p:cNvPr id="14" name="TextBox 13">
            <a:extLst>
              <a:ext uri="{FF2B5EF4-FFF2-40B4-BE49-F238E27FC236}">
                <a16:creationId xmlns:a16="http://schemas.microsoft.com/office/drawing/2014/main" id="{24580A56-21D0-2D42-59B0-39BEB820DD0B}"/>
              </a:ext>
            </a:extLst>
          </p:cNvPr>
          <p:cNvSpPr txBox="1"/>
          <p:nvPr/>
        </p:nvSpPr>
        <p:spPr>
          <a:xfrm>
            <a:off x="2495879" y="2254947"/>
            <a:ext cx="2052736" cy="2308324"/>
          </a:xfrm>
          <a:prstGeom prst="rect">
            <a:avLst/>
          </a:prstGeom>
          <a:noFill/>
        </p:spPr>
        <p:txBody>
          <a:bodyPr wrap="square">
            <a:spAutoFit/>
          </a:bodyPr>
          <a:lstStyle/>
          <a:p>
            <a:r>
              <a:rPr lang="en-GB" sz="1600"/>
              <a:t>“I definitely recommend them to everyone, especially if you are new to a training area and need some support with what's most likely a massive change for you." </a:t>
            </a:r>
            <a:endParaRPr lang="en-GB" sz="1600" dirty="0"/>
          </a:p>
        </p:txBody>
      </p:sp>
      <p:pic>
        <p:nvPicPr>
          <p:cNvPr id="31" name="Video 30">
            <a:hlinkClick r:id="" action="ppaction://media"/>
            <a:extLst>
              <a:ext uri="{FF2B5EF4-FFF2-40B4-BE49-F238E27FC236}">
                <a16:creationId xmlns:a16="http://schemas.microsoft.com/office/drawing/2014/main" id="{E923A003-4791-95B0-838F-C1D70ECA5120}"/>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rcRect l="21875" r="21875"/>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3276341725"/>
      </p:ext>
    </p:extLst>
  </p:cSld>
  <p:clrMapOvr>
    <a:masterClrMapping/>
  </p:clrMapOvr>
  <mc:AlternateContent xmlns:mc="http://schemas.openxmlformats.org/markup-compatibility/2006" xmlns:p14="http://schemas.microsoft.com/office/powerpoint/2010/main">
    <mc:Choice Requires="p14">
      <p:transition spd="slow" p14:dur="2000" advTm="11849"/>
    </mc:Choice>
    <mc:Fallback xmlns="">
      <p:transition spd="slow" advTm="118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1"/>
                </p:tgtEl>
              </p:cMediaNode>
            </p:video>
            <p:seq concurrent="1" nextAc="seek">
              <p:cTn id="8" restart="whenNotActive" fill="hold" evtFilter="cancelBubble" nodeType="interactiveSeq">
                <p:stCondLst>
                  <p:cond evt="onClick" delay="0">
                    <p:tgtEl>
                      <p:spTgt spid="3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1"/>
                                        </p:tgtEl>
                                      </p:cBhvr>
                                    </p:cmd>
                                  </p:childTnLst>
                                </p:cTn>
                              </p:par>
                            </p:childTnLst>
                          </p:cTn>
                        </p:par>
                      </p:childTnLst>
                    </p:cTn>
                  </p:par>
                </p:childTnLst>
              </p:cTn>
              <p:nextCondLst>
                <p:cond evt="onClick" delay="0">
                  <p:tgtEl>
                    <p:spTgt spid="31"/>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E022A3-58D6-7432-016B-449107D0E19E}"/>
              </a:ext>
            </a:extLst>
          </p:cNvPr>
          <p:cNvSpPr>
            <a:spLocks noGrp="1"/>
          </p:cNvSpPr>
          <p:nvPr>
            <p:ph type="title"/>
          </p:nvPr>
        </p:nvSpPr>
        <p:spPr/>
        <p:txBody>
          <a:bodyPr/>
          <a:lstStyle/>
          <a:p>
            <a:r>
              <a:rPr lang="en-GB" dirty="0"/>
              <a:t>How you can help?</a:t>
            </a:r>
          </a:p>
        </p:txBody>
      </p:sp>
      <p:sp>
        <p:nvSpPr>
          <p:cNvPr id="3" name="Content Placeholder 2">
            <a:extLst>
              <a:ext uri="{FF2B5EF4-FFF2-40B4-BE49-F238E27FC236}">
                <a16:creationId xmlns:a16="http://schemas.microsoft.com/office/drawing/2014/main" id="{9D712642-E909-A762-E5B7-73E4E167A7AD}"/>
              </a:ext>
            </a:extLst>
          </p:cNvPr>
          <p:cNvSpPr>
            <a:spLocks noGrp="1"/>
          </p:cNvSpPr>
          <p:nvPr>
            <p:ph idx="1"/>
          </p:nvPr>
        </p:nvSpPr>
        <p:spPr/>
        <p:txBody>
          <a:bodyPr>
            <a:normAutofit fontScale="92500" lnSpcReduction="10000"/>
          </a:bodyPr>
          <a:lstStyle/>
          <a:p>
            <a:r>
              <a:rPr lang="en-GB"/>
              <a:t>Don’t be afraid to email me to ask if I can help/support </a:t>
            </a:r>
          </a:p>
          <a:p>
            <a:r>
              <a:rPr lang="en-GB"/>
              <a:t>As a line manager offer the service if you feel support is required</a:t>
            </a:r>
          </a:p>
          <a:p>
            <a:r>
              <a:rPr lang="en-GB"/>
              <a:t>Complete the referral form and send it to me</a:t>
            </a:r>
          </a:p>
          <a:p>
            <a:r>
              <a:rPr lang="en-GB"/>
              <a:t>Have sight of the flyers that we have produced </a:t>
            </a:r>
          </a:p>
          <a:p>
            <a:endParaRPr lang="en-GB"/>
          </a:p>
          <a:p>
            <a:endParaRPr lang="en-GB" dirty="0"/>
          </a:p>
        </p:txBody>
      </p:sp>
      <p:pic>
        <p:nvPicPr>
          <p:cNvPr id="4" name="Picture 3">
            <a:extLst>
              <a:ext uri="{FF2B5EF4-FFF2-40B4-BE49-F238E27FC236}">
                <a16:creationId xmlns:a16="http://schemas.microsoft.com/office/drawing/2014/main" id="{51DC46DB-F4B5-F7E1-31F0-219B13A0AD2A}"/>
              </a:ext>
            </a:extLst>
          </p:cNvPr>
          <p:cNvPicPr>
            <a:picLocks noChangeAspect="1"/>
          </p:cNvPicPr>
          <p:nvPr/>
        </p:nvPicPr>
        <p:blipFill>
          <a:blip r:embed="rId4"/>
          <a:stretch>
            <a:fillRect/>
          </a:stretch>
        </p:blipFill>
        <p:spPr>
          <a:xfrm>
            <a:off x="5545486" y="4382187"/>
            <a:ext cx="3346994" cy="493819"/>
          </a:xfrm>
          <a:prstGeom prst="rect">
            <a:avLst/>
          </a:prstGeom>
        </p:spPr>
      </p:pic>
      <p:pic>
        <p:nvPicPr>
          <p:cNvPr id="14" name="Video 13">
            <a:hlinkClick r:id="" action="ppaction://media"/>
            <a:extLst>
              <a:ext uri="{FF2B5EF4-FFF2-40B4-BE49-F238E27FC236}">
                <a16:creationId xmlns:a16="http://schemas.microsoft.com/office/drawing/2014/main" id="{FF6D8CD1-B1EA-D852-4805-40F0689B21CE}"/>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rcRect l="21875" r="21875"/>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3988342088"/>
      </p:ext>
    </p:extLst>
  </p:cSld>
  <p:clrMapOvr>
    <a:masterClrMapping/>
  </p:clrMapOvr>
  <mc:AlternateContent xmlns:mc="http://schemas.openxmlformats.org/markup-compatibility/2006" xmlns:p14="http://schemas.microsoft.com/office/powerpoint/2010/main">
    <mc:Choice Requires="p14">
      <p:transition spd="slow" p14:dur="2000" advTm="37662"/>
    </mc:Choice>
    <mc:Fallback xmlns="">
      <p:transition spd="slow" advTm="376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4"/>
                </p:tgtEl>
              </p:cMediaNode>
            </p:video>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4"/>
                                        </p:tgtEl>
                                      </p:cBhvr>
                                    </p:cmd>
                                  </p:childTnLst>
                                </p:cTn>
                              </p:par>
                            </p:childTnLst>
                          </p:cTn>
                        </p:par>
                      </p:childTnLst>
                    </p:cTn>
                  </p:par>
                </p:childTnLst>
              </p:cTn>
              <p:nextCondLst>
                <p:cond evt="onClick" delay="0">
                  <p:tgtEl>
                    <p:spTgt spid="14"/>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999963" y="-1999641"/>
            <a:ext cx="5143500" cy="9143425"/>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733" y="0"/>
            <a:ext cx="6803134" cy="5143179"/>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737118" y="-1264380"/>
            <a:ext cx="3670923" cy="9145160"/>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0A3D17E3-A315-E93D-1241-8F0F0017773D}"/>
              </a:ext>
            </a:extLst>
          </p:cNvPr>
          <p:cNvPicPr>
            <a:picLocks noChangeAspect="1"/>
          </p:cNvPicPr>
          <p:nvPr/>
        </p:nvPicPr>
        <p:blipFill rotWithShape="1">
          <a:blip r:embed="rId4"/>
          <a:srcRect t="4622" r="2" b="20624"/>
          <a:stretch/>
        </p:blipFill>
        <p:spPr>
          <a:xfrm>
            <a:off x="342900" y="342900"/>
            <a:ext cx="8458200" cy="4457700"/>
          </a:xfrm>
          <a:prstGeom prst="rect">
            <a:avLst/>
          </a:prstGeom>
        </p:spPr>
      </p:pic>
      <p:pic>
        <p:nvPicPr>
          <p:cNvPr id="11" name="Video 10">
            <a:hlinkClick r:id="" action="ppaction://media"/>
            <a:extLst>
              <a:ext uri="{FF2B5EF4-FFF2-40B4-BE49-F238E27FC236}">
                <a16:creationId xmlns:a16="http://schemas.microsoft.com/office/drawing/2014/main" id="{9509616D-DAE1-6D5B-7B07-208834048801}"/>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rcRect l="21875" r="21875"/>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2460232760"/>
      </p:ext>
    </p:extLst>
  </p:cSld>
  <p:clrMapOvr>
    <a:masterClrMapping/>
  </p:clrMapOvr>
  <mc:AlternateContent xmlns:mc="http://schemas.openxmlformats.org/markup-compatibility/2006" xmlns:p14="http://schemas.microsoft.com/office/powerpoint/2010/main">
    <mc:Choice Requires="p14">
      <p:transition spd="slow" p14:dur="2000" advTm="23972"/>
    </mc:Choice>
    <mc:Fallback xmlns="">
      <p:transition spd="slow" advTm="239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999963" y="-1999641"/>
            <a:ext cx="5143500" cy="9143425"/>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733" y="0"/>
            <a:ext cx="6803134" cy="5143179"/>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737118" y="-1264380"/>
            <a:ext cx="3670923" cy="9145160"/>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DF85AFCE-E02D-7FE0-BC88-DB2FED6FCD49}"/>
              </a:ext>
            </a:extLst>
          </p:cNvPr>
          <p:cNvPicPr>
            <a:picLocks noChangeAspect="1"/>
          </p:cNvPicPr>
          <p:nvPr/>
        </p:nvPicPr>
        <p:blipFill rotWithShape="1">
          <a:blip r:embed="rId4"/>
          <a:srcRect t="2237" r="2" b="23009"/>
          <a:stretch/>
        </p:blipFill>
        <p:spPr>
          <a:xfrm>
            <a:off x="342900" y="342900"/>
            <a:ext cx="8458200" cy="4457700"/>
          </a:xfrm>
          <a:prstGeom prst="rect">
            <a:avLst/>
          </a:prstGeom>
        </p:spPr>
      </p:pic>
      <p:pic>
        <p:nvPicPr>
          <p:cNvPr id="47" name="Video 46">
            <a:hlinkClick r:id="" action="ppaction://media"/>
            <a:extLst>
              <a:ext uri="{FF2B5EF4-FFF2-40B4-BE49-F238E27FC236}">
                <a16:creationId xmlns:a16="http://schemas.microsoft.com/office/drawing/2014/main" id="{77CC23DE-3EC7-3534-DA78-FFE6CE2E5785}"/>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rcRect l="21875" r="21875"/>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2113825051"/>
      </p:ext>
    </p:extLst>
  </p:cSld>
  <p:clrMapOvr>
    <a:masterClrMapping/>
  </p:clrMapOvr>
  <mc:AlternateContent xmlns:mc="http://schemas.openxmlformats.org/markup-compatibility/2006" xmlns:p14="http://schemas.microsoft.com/office/powerpoint/2010/main">
    <mc:Choice Requires="p14">
      <p:transition spd="slow" p14:dur="2000" advTm="33051"/>
    </mc:Choice>
    <mc:Fallback xmlns="">
      <p:transition spd="slow" advTm="330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7"/>
                </p:tgtEl>
              </p:cMediaNode>
            </p:video>
            <p:seq concurrent="1" nextAc="seek">
              <p:cTn id="8" restart="whenNotActive" fill="hold" evtFilter="cancelBubble" nodeType="interactiveSeq">
                <p:stCondLst>
                  <p:cond evt="onClick" delay="0">
                    <p:tgtEl>
                      <p:spTgt spid="4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7"/>
                                        </p:tgtEl>
                                      </p:cBhvr>
                                    </p:cmd>
                                  </p:childTnLst>
                                </p:cTn>
                              </p:par>
                            </p:childTnLst>
                          </p:cTn>
                        </p:par>
                      </p:childTnLst>
                    </p:cTn>
                  </p:par>
                </p:childTnLst>
              </p:cTn>
              <p:nextCondLst>
                <p:cond evt="onClick" delay="0">
                  <p:tgtEl>
                    <p:spTgt spid="47"/>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3799EA02-393E-925F-6A7A-FAEA77A104EB}"/>
              </a:ext>
            </a:extLst>
          </p:cNvPr>
          <p:cNvPicPr>
            <a:picLocks noChangeAspect="1"/>
          </p:cNvPicPr>
          <p:nvPr/>
        </p:nvPicPr>
        <p:blipFill rotWithShape="1">
          <a:blip r:embed="rId4"/>
          <a:srcRect t="7681" b="12547"/>
          <a:stretch/>
        </p:blipFill>
        <p:spPr>
          <a:xfrm>
            <a:off x="20" y="961"/>
            <a:ext cx="9143980" cy="5019061"/>
          </a:xfrm>
          <a:prstGeom prst="rect">
            <a:avLst/>
          </a:prstGeom>
        </p:spPr>
      </p:pic>
      <p:pic>
        <p:nvPicPr>
          <p:cNvPr id="18" name="Video 17">
            <a:hlinkClick r:id="" action="ppaction://media"/>
            <a:extLst>
              <a:ext uri="{FF2B5EF4-FFF2-40B4-BE49-F238E27FC236}">
                <a16:creationId xmlns:a16="http://schemas.microsoft.com/office/drawing/2014/main" id="{8487DB6E-FE52-BDE1-540B-F0808A1DE059}"/>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rcRect l="21875" r="21875"/>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1893457091"/>
      </p:ext>
    </p:extLst>
  </p:cSld>
  <p:clrMapOvr>
    <a:masterClrMapping/>
  </p:clrMapOvr>
  <mc:AlternateContent xmlns:mc="http://schemas.openxmlformats.org/markup-compatibility/2006" xmlns:p14="http://schemas.microsoft.com/office/powerpoint/2010/main">
    <mc:Choice Requires="p14">
      <p:transition spd="slow" p14:dur="2000" advTm="18599"/>
    </mc:Choice>
    <mc:Fallback xmlns="">
      <p:transition spd="slow" advTm="185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8"/>
                </p:tgtEl>
              </p:cMediaNode>
            </p:video>
            <p:seq concurrent="1" nextAc="seek">
              <p:cTn id="8" restart="whenNotActive" fill="hold" evtFilter="cancelBubble" nodeType="interactiveSeq">
                <p:stCondLst>
                  <p:cond evt="onClick" delay="0">
                    <p:tgtEl>
                      <p:spTgt spid="1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8"/>
                                        </p:tgtEl>
                                      </p:cBhvr>
                                    </p:cmd>
                                  </p:childTnLst>
                                </p:cTn>
                              </p:par>
                            </p:childTnLst>
                          </p:cTn>
                        </p:par>
                      </p:childTnLst>
                    </p:cTn>
                  </p:par>
                </p:childTnLst>
              </p:cTn>
              <p:nextCondLst>
                <p:cond evt="onClick" delay="0">
                  <p:tgtEl>
                    <p:spTgt spid="18"/>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999963" y="-1999641"/>
            <a:ext cx="5143500" cy="9143425"/>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733" y="0"/>
            <a:ext cx="6803134" cy="5143179"/>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737118" y="-1264380"/>
            <a:ext cx="3670923" cy="9145160"/>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close-up of a social prescribing&#10;&#10;Description automatically generated">
            <a:extLst>
              <a:ext uri="{FF2B5EF4-FFF2-40B4-BE49-F238E27FC236}">
                <a16:creationId xmlns:a16="http://schemas.microsoft.com/office/drawing/2014/main" id="{FD1B6157-E2A4-9001-DDD2-1A81CB80DF9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377" r="2" b="23869"/>
          <a:stretch/>
        </p:blipFill>
        <p:spPr>
          <a:xfrm>
            <a:off x="342900" y="342900"/>
            <a:ext cx="8458200" cy="4457700"/>
          </a:xfrm>
          <a:prstGeom prst="rect">
            <a:avLst/>
          </a:prstGeom>
        </p:spPr>
      </p:pic>
      <p:pic>
        <p:nvPicPr>
          <p:cNvPr id="32" name="Video 31">
            <a:hlinkClick r:id="" action="ppaction://media"/>
            <a:extLst>
              <a:ext uri="{FF2B5EF4-FFF2-40B4-BE49-F238E27FC236}">
                <a16:creationId xmlns:a16="http://schemas.microsoft.com/office/drawing/2014/main" id="{47EC90BD-5FF9-81A8-98C6-B5146F3B087E}"/>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rcRect l="21875" r="21875"/>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1471638376"/>
      </p:ext>
    </p:extLst>
  </p:cSld>
  <p:clrMapOvr>
    <a:masterClrMapping/>
  </p:clrMapOvr>
  <mc:AlternateContent xmlns:mc="http://schemas.openxmlformats.org/markup-compatibility/2006" xmlns:p14="http://schemas.microsoft.com/office/powerpoint/2010/main">
    <mc:Choice Requires="p14">
      <p:transition spd="slow" p14:dur="2000" advTm="21674"/>
    </mc:Choice>
    <mc:Fallback xmlns="">
      <p:transition spd="slow" advTm="216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2"/>
                </p:tgtEl>
              </p:cMediaNode>
            </p:video>
            <p:seq concurrent="1" nextAc="seek">
              <p:cTn id="8" restart="whenNotActive" fill="hold" evtFilter="cancelBubble" nodeType="interactiveSeq">
                <p:stCondLst>
                  <p:cond evt="onClick" delay="0">
                    <p:tgtEl>
                      <p:spTgt spid="3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2"/>
                                        </p:tgtEl>
                                      </p:cBhvr>
                                    </p:cmd>
                                  </p:childTnLst>
                                </p:cTn>
                              </p:par>
                            </p:childTnLst>
                          </p:cTn>
                        </p:par>
                      </p:childTnLst>
                    </p:cTn>
                  </p:par>
                </p:childTnLst>
              </p:cTn>
              <p:nextCondLst>
                <p:cond evt="onClick" delay="0">
                  <p:tgtEl>
                    <p:spTgt spid="32"/>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8" name="TextBox 7"/>
          <p:cNvSpPr txBox="1"/>
          <p:nvPr/>
        </p:nvSpPr>
        <p:spPr>
          <a:xfrm>
            <a:off x="179512" y="948942"/>
            <a:ext cx="5256584" cy="2542363"/>
          </a:xfrm>
          <a:prstGeom prst="rect">
            <a:avLst/>
          </a:prstGeom>
          <a:noFill/>
        </p:spPr>
        <p:txBody>
          <a:bodyPr wrap="square" rtlCol="0">
            <a:spAutoFit/>
          </a:bodyPr>
          <a:lstStyle/>
          <a:p>
            <a:pPr marL="285750" indent="-285750">
              <a:lnSpc>
                <a:spcPct val="150000"/>
              </a:lnSpc>
              <a:buFont typeface="Wingdings" panose="05000000000000000000" pitchFamily="2" charset="2"/>
              <a:buChar char="§"/>
            </a:pPr>
            <a:r>
              <a:rPr lang="en-GB" dirty="0">
                <a:latin typeface="+mj-lt"/>
              </a:rPr>
              <a:t>They can self-refer into the service, or you can  refer as an Educator/Line Manger</a:t>
            </a:r>
          </a:p>
          <a:p>
            <a:pPr marL="285750" indent="-285750">
              <a:lnSpc>
                <a:spcPct val="150000"/>
              </a:lnSpc>
              <a:buFont typeface="Wingdings" panose="05000000000000000000" pitchFamily="2" charset="2"/>
              <a:buChar char="§"/>
            </a:pPr>
            <a:r>
              <a:rPr lang="en-GB" dirty="0">
                <a:latin typeface="+mj-lt"/>
              </a:rPr>
              <a:t>By email </a:t>
            </a:r>
            <a:r>
              <a:rPr lang="en-GB" dirty="0">
                <a:latin typeface="+mj-lt"/>
                <a:hlinkClick r:id="rId5"/>
              </a:rPr>
              <a:t>hnf-tr.heesocialprescribing@nhs.net</a:t>
            </a:r>
            <a:r>
              <a:rPr lang="en-GB" dirty="0">
                <a:latin typeface="+mj-lt"/>
              </a:rPr>
              <a:t> </a:t>
            </a:r>
          </a:p>
          <a:p>
            <a:pPr marL="285750" indent="-285750">
              <a:lnSpc>
                <a:spcPct val="150000"/>
              </a:lnSpc>
              <a:buFont typeface="Wingdings" panose="05000000000000000000" pitchFamily="2" charset="2"/>
              <a:buChar char="§"/>
            </a:pPr>
            <a:r>
              <a:rPr lang="en-GB" dirty="0">
                <a:latin typeface="+mj-lt"/>
              </a:rPr>
              <a:t>By telephone 0800 9177752</a:t>
            </a:r>
          </a:p>
          <a:p>
            <a:pPr marL="285750" indent="-285750">
              <a:lnSpc>
                <a:spcPct val="150000"/>
              </a:lnSpc>
              <a:buFont typeface="Wingdings" panose="05000000000000000000" pitchFamily="2" charset="2"/>
              <a:buChar char="§"/>
            </a:pPr>
            <a:r>
              <a:rPr lang="en-GB" dirty="0">
                <a:latin typeface="+mj-lt"/>
              </a:rPr>
              <a:t>Email for trainers only </a:t>
            </a:r>
            <a:r>
              <a:rPr lang="en-GB" dirty="0">
                <a:latin typeface="+mj-lt"/>
                <a:hlinkClick r:id="rId6"/>
              </a:rPr>
              <a:t>paula.baldry@nhs.net</a:t>
            </a:r>
            <a:r>
              <a:rPr lang="en-GB" dirty="0">
                <a:latin typeface="+mj-lt"/>
              </a:rPr>
              <a:t> </a:t>
            </a:r>
          </a:p>
          <a:p>
            <a:pPr marL="285750" indent="-285750">
              <a:lnSpc>
                <a:spcPct val="150000"/>
              </a:lnSpc>
              <a:buFont typeface="Wingdings" panose="05000000000000000000" pitchFamily="2" charset="2"/>
              <a:buChar char="§"/>
            </a:pPr>
            <a:endParaRPr lang="en-GB" dirty="0">
              <a:latin typeface="Fruitiger"/>
            </a:endParaRPr>
          </a:p>
        </p:txBody>
      </p:sp>
      <p:sp>
        <p:nvSpPr>
          <p:cNvPr id="7" name="TextBox 6"/>
          <p:cNvSpPr txBox="1"/>
          <p:nvPr/>
        </p:nvSpPr>
        <p:spPr>
          <a:xfrm>
            <a:off x="179512" y="309885"/>
            <a:ext cx="6840760" cy="461665"/>
          </a:xfrm>
          <a:prstGeom prst="rect">
            <a:avLst/>
          </a:prstGeom>
          <a:noFill/>
        </p:spPr>
        <p:txBody>
          <a:bodyPr wrap="square" rtlCol="0">
            <a:spAutoFit/>
          </a:bodyPr>
          <a:lstStyle/>
          <a:p>
            <a:r>
              <a:rPr lang="en-GB" sz="2400" b="1" dirty="0">
                <a:solidFill>
                  <a:srgbClr val="005EB8"/>
                </a:solidFill>
                <a:latin typeface="Fruitiger"/>
              </a:rPr>
              <a:t>How do I get in touch?</a:t>
            </a:r>
          </a:p>
        </p:txBody>
      </p:sp>
      <p:pic>
        <p:nvPicPr>
          <p:cNvPr id="4" name="Picture 3">
            <a:extLst>
              <a:ext uri="{FF2B5EF4-FFF2-40B4-BE49-F238E27FC236}">
                <a16:creationId xmlns:a16="http://schemas.microsoft.com/office/drawing/2014/main" id="{95B8C871-E029-42E3-8480-BAFE866723B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15001" r="1704" b="16400"/>
          <a:stretch/>
        </p:blipFill>
        <p:spPr>
          <a:xfrm>
            <a:off x="6494398" y="1131590"/>
            <a:ext cx="2614105" cy="2736304"/>
          </a:xfrm>
          <a:prstGeom prst="rect">
            <a:avLst/>
          </a:prstGeom>
        </p:spPr>
      </p:pic>
      <p:pic>
        <p:nvPicPr>
          <p:cNvPr id="2" name="Picture 1">
            <a:extLst>
              <a:ext uri="{FF2B5EF4-FFF2-40B4-BE49-F238E27FC236}">
                <a16:creationId xmlns:a16="http://schemas.microsoft.com/office/drawing/2014/main" id="{42509602-99A0-B21E-D0BE-0879CCD70F73}"/>
              </a:ext>
            </a:extLst>
          </p:cNvPr>
          <p:cNvPicPr>
            <a:picLocks noChangeAspect="1"/>
          </p:cNvPicPr>
          <p:nvPr/>
        </p:nvPicPr>
        <p:blipFill>
          <a:blip r:embed="rId8"/>
          <a:stretch>
            <a:fillRect/>
          </a:stretch>
        </p:blipFill>
        <p:spPr>
          <a:xfrm>
            <a:off x="5545486" y="4371950"/>
            <a:ext cx="3346994" cy="493819"/>
          </a:xfrm>
          <a:prstGeom prst="rect">
            <a:avLst/>
          </a:prstGeom>
        </p:spPr>
      </p:pic>
      <p:pic>
        <p:nvPicPr>
          <p:cNvPr id="37" name="Video 36">
            <a:hlinkClick r:id="" action="ppaction://media"/>
            <a:extLst>
              <a:ext uri="{FF2B5EF4-FFF2-40B4-BE49-F238E27FC236}">
                <a16:creationId xmlns:a16="http://schemas.microsoft.com/office/drawing/2014/main" id="{218C8160-6CC4-A962-1D07-89E264940F5D}"/>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9"/>
          <a:srcRect l="21875" r="21875"/>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459192713"/>
      </p:ext>
    </p:extLst>
  </p:cSld>
  <p:clrMapOvr>
    <a:masterClrMapping/>
  </p:clrMapOvr>
  <mc:AlternateContent xmlns:mc="http://schemas.openxmlformats.org/markup-compatibility/2006" xmlns:p14="http://schemas.microsoft.com/office/powerpoint/2010/main">
    <mc:Choice Requires="p14">
      <p:transition spd="slow" p14:dur="2000" advTm="103499"/>
    </mc:Choice>
    <mc:Fallback xmlns="">
      <p:transition spd="slow" advTm="1034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7"/>
                </p:tgtEl>
              </p:cMediaNode>
            </p:video>
            <p:seq concurrent="1" nextAc="seek">
              <p:cTn id="8" restart="whenNotActive" fill="hold" evtFilter="cancelBubble" nodeType="interactiveSeq">
                <p:stCondLst>
                  <p:cond evt="onClick" delay="0">
                    <p:tgtEl>
                      <p:spTgt spid="3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7"/>
                                        </p:tgtEl>
                                      </p:cBhvr>
                                    </p:cmd>
                                  </p:childTnLst>
                                </p:cTn>
                              </p:par>
                            </p:childTnLst>
                          </p:cTn>
                        </p:par>
                      </p:childTnLst>
                    </p:cTn>
                  </p:par>
                </p:childTnLst>
              </p:cTn>
              <p:nextCondLst>
                <p:cond evt="onClick" delay="0">
                  <p:tgtEl>
                    <p:spTgt spid="37"/>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8" name="TextBox 7"/>
          <p:cNvSpPr txBox="1"/>
          <p:nvPr/>
        </p:nvSpPr>
        <p:spPr>
          <a:xfrm>
            <a:off x="179512" y="932392"/>
            <a:ext cx="4320480" cy="2126864"/>
          </a:xfrm>
          <a:prstGeom prst="rect">
            <a:avLst/>
          </a:prstGeom>
          <a:noFill/>
        </p:spPr>
        <p:txBody>
          <a:bodyPr wrap="square" rtlCol="0">
            <a:spAutoFit/>
          </a:bodyPr>
          <a:lstStyle/>
          <a:p>
            <a:pPr marL="285750" indent="-285750">
              <a:lnSpc>
                <a:spcPct val="150000"/>
              </a:lnSpc>
              <a:buFont typeface="Wingdings" panose="05000000000000000000" pitchFamily="2" charset="2"/>
              <a:buChar char="§"/>
            </a:pPr>
            <a:r>
              <a:rPr lang="en-GB">
                <a:latin typeface="Fruitiger"/>
              </a:rPr>
              <a:t>Introduction</a:t>
            </a:r>
          </a:p>
          <a:p>
            <a:pPr marL="285750" indent="-285750">
              <a:lnSpc>
                <a:spcPct val="150000"/>
              </a:lnSpc>
              <a:buFont typeface="Wingdings" panose="05000000000000000000" pitchFamily="2" charset="2"/>
              <a:buChar char="§"/>
            </a:pPr>
            <a:r>
              <a:rPr lang="en-GB">
                <a:latin typeface="Fruitiger"/>
              </a:rPr>
              <a:t>The offer</a:t>
            </a:r>
          </a:p>
          <a:p>
            <a:pPr marL="285750" indent="-285750">
              <a:lnSpc>
                <a:spcPct val="150000"/>
              </a:lnSpc>
              <a:buFont typeface="Wingdings" panose="05000000000000000000" pitchFamily="2" charset="2"/>
              <a:buChar char="§"/>
            </a:pPr>
            <a:r>
              <a:rPr lang="en-GB">
                <a:latin typeface="Fruitiger"/>
              </a:rPr>
              <a:t>The support</a:t>
            </a:r>
          </a:p>
          <a:p>
            <a:pPr marL="285750" indent="-285750">
              <a:lnSpc>
                <a:spcPct val="150000"/>
              </a:lnSpc>
              <a:buFont typeface="Wingdings" panose="05000000000000000000" pitchFamily="2" charset="2"/>
              <a:buChar char="§"/>
            </a:pPr>
            <a:r>
              <a:rPr lang="en-GB">
                <a:latin typeface="Fruitiger"/>
              </a:rPr>
              <a:t>ONS4 wellbeing scale</a:t>
            </a:r>
          </a:p>
          <a:p>
            <a:pPr marL="285750" indent="-285750">
              <a:lnSpc>
                <a:spcPct val="150000"/>
              </a:lnSpc>
              <a:buFont typeface="Wingdings" panose="05000000000000000000" pitchFamily="2" charset="2"/>
              <a:buChar char="§"/>
            </a:pPr>
            <a:r>
              <a:rPr lang="en-GB">
                <a:latin typeface="Fruitiger"/>
              </a:rPr>
              <a:t>Access</a:t>
            </a:r>
            <a:endParaRPr lang="en-GB" dirty="0">
              <a:latin typeface="Fruitiger"/>
            </a:endParaRPr>
          </a:p>
        </p:txBody>
      </p:sp>
      <p:sp>
        <p:nvSpPr>
          <p:cNvPr id="7" name="TextBox 6"/>
          <p:cNvSpPr txBox="1"/>
          <p:nvPr/>
        </p:nvSpPr>
        <p:spPr>
          <a:xfrm>
            <a:off x="179512" y="309885"/>
            <a:ext cx="6840760" cy="461665"/>
          </a:xfrm>
          <a:prstGeom prst="rect">
            <a:avLst/>
          </a:prstGeom>
          <a:noFill/>
        </p:spPr>
        <p:txBody>
          <a:bodyPr wrap="square" rtlCol="0">
            <a:spAutoFit/>
          </a:bodyPr>
          <a:lstStyle/>
          <a:p>
            <a:r>
              <a:rPr lang="en-GB" sz="2400" b="1">
                <a:solidFill>
                  <a:srgbClr val="005EB8"/>
                </a:solidFill>
                <a:latin typeface="Fruitiger"/>
              </a:rPr>
              <a:t>Hello &amp; Welcome</a:t>
            </a:r>
            <a:endParaRPr lang="en-GB" sz="2400" b="1" dirty="0">
              <a:solidFill>
                <a:srgbClr val="005EB8"/>
              </a:solidFill>
              <a:latin typeface="Fruitiger"/>
            </a:endParaRPr>
          </a:p>
        </p:txBody>
      </p:sp>
      <p:pic>
        <p:nvPicPr>
          <p:cNvPr id="3" name="Picture 2" descr="A picture containing blur&#10;&#10;Description automatically generated">
            <a:extLst>
              <a:ext uri="{FF2B5EF4-FFF2-40B4-BE49-F238E27FC236}">
                <a16:creationId xmlns:a16="http://schemas.microsoft.com/office/drawing/2014/main" id="{A397DD7E-E9FD-A2FF-8A7F-54B6B2747ED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80284" y="1152128"/>
            <a:ext cx="3535003" cy="2355726"/>
          </a:xfrm>
          <a:prstGeom prst="rect">
            <a:avLst/>
          </a:prstGeom>
        </p:spPr>
      </p:pic>
      <p:pic>
        <p:nvPicPr>
          <p:cNvPr id="6" name="Picture 5" descr="A picture containing text&#10;&#10;Description automatically generated">
            <a:extLst>
              <a:ext uri="{FF2B5EF4-FFF2-40B4-BE49-F238E27FC236}">
                <a16:creationId xmlns:a16="http://schemas.microsoft.com/office/drawing/2014/main" id="{C1B4CE33-7A08-E300-5152-ACC92D0D699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48416" y="4371950"/>
            <a:ext cx="3344064" cy="493548"/>
          </a:xfrm>
          <a:prstGeom prst="rect">
            <a:avLst/>
          </a:prstGeom>
        </p:spPr>
      </p:pic>
      <p:pic>
        <p:nvPicPr>
          <p:cNvPr id="10" name="Video 9">
            <a:hlinkClick r:id="" action="ppaction://media"/>
            <a:extLst>
              <a:ext uri="{FF2B5EF4-FFF2-40B4-BE49-F238E27FC236}">
                <a16:creationId xmlns:a16="http://schemas.microsoft.com/office/drawing/2014/main" id="{4556B746-4791-00C2-EB90-9451E94F9423}"/>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7"/>
          <a:srcRect l="21875" r="21875"/>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2926074041"/>
      </p:ext>
    </p:extLst>
  </p:cSld>
  <p:clrMapOvr>
    <a:masterClrMapping/>
  </p:clrMapOvr>
  <mc:AlternateContent xmlns:mc="http://schemas.openxmlformats.org/markup-compatibility/2006" xmlns:p14="http://schemas.microsoft.com/office/powerpoint/2010/main">
    <mc:Choice Requires="p14">
      <p:transition spd="slow" p14:dur="2000" advTm="13749"/>
    </mc:Choice>
    <mc:Fallback xmlns="">
      <p:transition spd="slow" advTm="137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79512" y="843558"/>
            <a:ext cx="8280920" cy="2639441"/>
          </a:xfrm>
          <a:prstGeom prst="rect">
            <a:avLst/>
          </a:prstGeom>
          <a:noFill/>
        </p:spPr>
        <p:txBody>
          <a:bodyPr wrap="square" rtlCol="0">
            <a:spAutoFit/>
          </a:bodyPr>
          <a:lstStyle/>
          <a:p>
            <a:pPr marL="285750" indent="-285750">
              <a:lnSpc>
                <a:spcPct val="150000"/>
              </a:lnSpc>
              <a:buFont typeface="Wingdings" panose="05000000000000000000" pitchFamily="2" charset="2"/>
              <a:buChar char="§"/>
            </a:pPr>
            <a:r>
              <a:rPr lang="en-GB" sz="1600">
                <a:latin typeface="Fruitiger"/>
              </a:rPr>
              <a:t>Paula Baldry</a:t>
            </a:r>
          </a:p>
          <a:p>
            <a:pPr marL="285750" indent="-285750">
              <a:lnSpc>
                <a:spcPct val="150000"/>
              </a:lnSpc>
              <a:buFont typeface="Wingdings" panose="05000000000000000000" pitchFamily="2" charset="2"/>
              <a:buChar char="§"/>
            </a:pPr>
            <a:r>
              <a:rPr lang="en-GB" sz="1600">
                <a:latin typeface="Fruitiger"/>
              </a:rPr>
              <a:t>Worked in the NHS for 2 years</a:t>
            </a:r>
          </a:p>
          <a:p>
            <a:pPr marL="285750" indent="-285750">
              <a:lnSpc>
                <a:spcPct val="150000"/>
              </a:lnSpc>
              <a:buFont typeface="Wingdings" panose="05000000000000000000" pitchFamily="2" charset="2"/>
              <a:buChar char="§"/>
            </a:pPr>
            <a:r>
              <a:rPr lang="en-GB" sz="1600">
                <a:latin typeface="Fruitiger"/>
              </a:rPr>
              <a:t>Previously worked for HMP Prison Service and the local authority</a:t>
            </a:r>
          </a:p>
          <a:p>
            <a:pPr marL="285750" indent="-285750">
              <a:lnSpc>
                <a:spcPct val="150000"/>
              </a:lnSpc>
              <a:buFont typeface="Wingdings" panose="05000000000000000000" pitchFamily="2" charset="2"/>
              <a:buChar char="§"/>
            </a:pPr>
            <a:r>
              <a:rPr lang="en-GB" sz="1600">
                <a:latin typeface="Fruitiger"/>
              </a:rPr>
              <a:t>Moved to Humber Trust and have been offered the opportunity to start this brand-new Social Prescribing service, specifically for IMG GP trainees, Nurses, Midwives and A.H.Ps. I cover Buckingham Health Trust and Thames Valley Trust</a:t>
            </a:r>
          </a:p>
          <a:p>
            <a:pPr marL="285750" indent="-285750">
              <a:lnSpc>
                <a:spcPct val="150000"/>
              </a:lnSpc>
              <a:buFont typeface="Wingdings" panose="05000000000000000000" pitchFamily="2" charset="2"/>
              <a:buChar char="§"/>
            </a:pPr>
            <a:r>
              <a:rPr lang="en-GB" sz="1600">
                <a:latin typeface="Fruitiger"/>
              </a:rPr>
              <a:t>The only service of its type in the country</a:t>
            </a:r>
            <a:endParaRPr lang="en-GB" sz="1600" dirty="0">
              <a:latin typeface="Fruitiger"/>
            </a:endParaRPr>
          </a:p>
        </p:txBody>
      </p:sp>
      <p:sp>
        <p:nvSpPr>
          <p:cNvPr id="7" name="TextBox 6"/>
          <p:cNvSpPr txBox="1"/>
          <p:nvPr/>
        </p:nvSpPr>
        <p:spPr>
          <a:xfrm>
            <a:off x="179512" y="309885"/>
            <a:ext cx="6840760" cy="461665"/>
          </a:xfrm>
          <a:prstGeom prst="rect">
            <a:avLst/>
          </a:prstGeom>
          <a:noFill/>
        </p:spPr>
        <p:txBody>
          <a:bodyPr wrap="square" rtlCol="0">
            <a:spAutoFit/>
          </a:bodyPr>
          <a:lstStyle/>
          <a:p>
            <a:r>
              <a:rPr lang="en-GB" sz="2400" b="1">
                <a:solidFill>
                  <a:srgbClr val="005EB8"/>
                </a:solidFill>
                <a:latin typeface="Fruitiger"/>
              </a:rPr>
              <a:t>Let me introduce myself</a:t>
            </a:r>
            <a:endParaRPr lang="en-GB" sz="2400" b="1" dirty="0">
              <a:solidFill>
                <a:srgbClr val="005EB8"/>
              </a:solidFill>
              <a:latin typeface="Fruitiger"/>
            </a:endParaRPr>
          </a:p>
        </p:txBody>
      </p:sp>
      <p:pic>
        <p:nvPicPr>
          <p:cNvPr id="2" name="Picture 1">
            <a:extLst>
              <a:ext uri="{FF2B5EF4-FFF2-40B4-BE49-F238E27FC236}">
                <a16:creationId xmlns:a16="http://schemas.microsoft.com/office/drawing/2014/main" id="{057BA753-0614-82C7-E6AA-57EBDEADFF84}"/>
              </a:ext>
            </a:extLst>
          </p:cNvPr>
          <p:cNvPicPr>
            <a:picLocks noChangeAspect="1"/>
          </p:cNvPicPr>
          <p:nvPr/>
        </p:nvPicPr>
        <p:blipFill>
          <a:blip r:embed="rId4"/>
          <a:stretch>
            <a:fillRect/>
          </a:stretch>
        </p:blipFill>
        <p:spPr>
          <a:xfrm>
            <a:off x="5545486" y="4371950"/>
            <a:ext cx="3346994" cy="493819"/>
          </a:xfrm>
          <a:prstGeom prst="rect">
            <a:avLst/>
          </a:prstGeom>
        </p:spPr>
      </p:pic>
      <p:pic>
        <p:nvPicPr>
          <p:cNvPr id="14" name="Video 13">
            <a:hlinkClick r:id="" action="ppaction://media"/>
            <a:extLst>
              <a:ext uri="{FF2B5EF4-FFF2-40B4-BE49-F238E27FC236}">
                <a16:creationId xmlns:a16="http://schemas.microsoft.com/office/drawing/2014/main" id="{5725001A-A107-6242-42E7-6723BF7744D1}"/>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rcRect l="21875" r="21875"/>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736005578"/>
      </p:ext>
    </p:extLst>
  </p:cSld>
  <p:clrMapOvr>
    <a:masterClrMapping/>
  </p:clrMapOvr>
  <mc:AlternateContent xmlns:mc="http://schemas.openxmlformats.org/markup-compatibility/2006" xmlns:p14="http://schemas.microsoft.com/office/powerpoint/2010/main">
    <mc:Choice Requires="p14">
      <p:transition spd="slow" p14:dur="2000" advTm="36975"/>
    </mc:Choice>
    <mc:Fallback xmlns="">
      <p:transition spd="slow" advTm="369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4"/>
                </p:tgtEl>
              </p:cMediaNode>
            </p:video>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4"/>
                                        </p:tgtEl>
                                      </p:cBhvr>
                                    </p:cmd>
                                  </p:childTnLst>
                                </p:cTn>
                              </p:par>
                            </p:childTnLst>
                          </p:cTn>
                        </p:par>
                      </p:childTnLst>
                    </p:cTn>
                  </p:par>
                </p:childTnLst>
              </p:cTn>
              <p:nextCondLst>
                <p:cond evt="onClick" delay="0">
                  <p:tgtEl>
                    <p:spTgt spid="1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8" name="TextBox 7"/>
          <p:cNvSpPr txBox="1"/>
          <p:nvPr/>
        </p:nvSpPr>
        <p:spPr>
          <a:xfrm>
            <a:off x="179512" y="915566"/>
            <a:ext cx="5256584" cy="3096360"/>
          </a:xfrm>
          <a:prstGeom prst="rect">
            <a:avLst/>
          </a:prstGeom>
          <a:noFill/>
        </p:spPr>
        <p:txBody>
          <a:bodyPr wrap="square" rtlCol="0">
            <a:spAutoFit/>
          </a:bodyPr>
          <a:lstStyle/>
          <a:p>
            <a:pPr marL="285750" indent="-285750">
              <a:lnSpc>
                <a:spcPct val="150000"/>
              </a:lnSpc>
              <a:buFont typeface="Wingdings" panose="05000000000000000000" pitchFamily="2" charset="2"/>
              <a:buChar char="§"/>
            </a:pPr>
            <a:r>
              <a:rPr lang="en-GB" sz="1600">
                <a:latin typeface="Fruitiger"/>
              </a:rPr>
              <a:t>We have been delivering the social prescribing service in the East Riding for the last 5 years and engaged with over 25,000 patients in this time</a:t>
            </a:r>
          </a:p>
          <a:p>
            <a:pPr>
              <a:lnSpc>
                <a:spcPct val="150000"/>
              </a:lnSpc>
            </a:pPr>
            <a:r>
              <a:rPr lang="en-GB" sz="1600">
                <a:latin typeface="Fruitiger"/>
              </a:rPr>
              <a:t>      within this we cover,</a:t>
            </a:r>
          </a:p>
          <a:p>
            <a:pPr marL="285750" indent="-285750">
              <a:lnSpc>
                <a:spcPct val="150000"/>
              </a:lnSpc>
              <a:buFont typeface="Wingdings" panose="05000000000000000000" pitchFamily="2" charset="2"/>
              <a:buChar char="§"/>
            </a:pPr>
            <a:r>
              <a:rPr lang="en-GB" sz="1600">
                <a:latin typeface="fs-me-regular"/>
              </a:rPr>
              <a:t>I</a:t>
            </a:r>
            <a:r>
              <a:rPr lang="en-GB" sz="1600" i="0">
                <a:effectLst/>
                <a:latin typeface="fs-me-regular"/>
              </a:rPr>
              <a:t>ndividualised care and motivation </a:t>
            </a:r>
          </a:p>
          <a:p>
            <a:pPr marL="285750" indent="-285750">
              <a:lnSpc>
                <a:spcPct val="150000"/>
              </a:lnSpc>
              <a:buFont typeface="Wingdings" panose="05000000000000000000" pitchFamily="2" charset="2"/>
              <a:buChar char="§"/>
            </a:pPr>
            <a:r>
              <a:rPr lang="en-GB" sz="1600">
                <a:latin typeface="fs-me-regular"/>
              </a:rPr>
              <a:t>S</a:t>
            </a:r>
            <a:r>
              <a:rPr lang="en-GB" sz="1600" i="0">
                <a:effectLst/>
                <a:latin typeface="fs-me-regular"/>
              </a:rPr>
              <a:t>ocial, emotional or practical needs </a:t>
            </a:r>
            <a:endParaRPr lang="en-GB" sz="1600">
              <a:latin typeface="fs-me-regular"/>
            </a:endParaRPr>
          </a:p>
          <a:p>
            <a:pPr marL="285750" indent="-285750">
              <a:lnSpc>
                <a:spcPct val="150000"/>
              </a:lnSpc>
              <a:buFont typeface="Wingdings" panose="05000000000000000000" pitchFamily="2" charset="2"/>
              <a:buChar char="§"/>
            </a:pPr>
            <a:r>
              <a:rPr lang="en-GB" sz="1600">
                <a:latin typeface="fs-me-regular"/>
              </a:rPr>
              <a:t>Examples include social isolation, welfare support, 	emotional wellbeing</a:t>
            </a:r>
            <a:endParaRPr lang="en-GB" sz="1600" dirty="0">
              <a:latin typeface="Fruitiger"/>
            </a:endParaRPr>
          </a:p>
        </p:txBody>
      </p:sp>
      <p:sp>
        <p:nvSpPr>
          <p:cNvPr id="7" name="TextBox 6"/>
          <p:cNvSpPr txBox="1"/>
          <p:nvPr/>
        </p:nvSpPr>
        <p:spPr>
          <a:xfrm>
            <a:off x="179512" y="309885"/>
            <a:ext cx="6840760" cy="461665"/>
          </a:xfrm>
          <a:prstGeom prst="rect">
            <a:avLst/>
          </a:prstGeom>
          <a:noFill/>
        </p:spPr>
        <p:txBody>
          <a:bodyPr wrap="square" rtlCol="0">
            <a:spAutoFit/>
          </a:bodyPr>
          <a:lstStyle/>
          <a:p>
            <a:r>
              <a:rPr lang="en-GB" sz="2400" b="1">
                <a:solidFill>
                  <a:srgbClr val="005EB8"/>
                </a:solidFill>
                <a:latin typeface="Fruitiger"/>
              </a:rPr>
              <a:t>YOURhealth Social Prescribing Service</a:t>
            </a:r>
            <a:endParaRPr lang="en-GB" sz="2400" b="1" dirty="0">
              <a:solidFill>
                <a:srgbClr val="005EB8"/>
              </a:solidFill>
              <a:latin typeface="Fruitiger"/>
            </a:endParaRPr>
          </a:p>
        </p:txBody>
      </p:sp>
      <p:pic>
        <p:nvPicPr>
          <p:cNvPr id="6" name="Picture 5" descr="A group of people walking on a path through a field of flowers&#10;&#10;Description automatically generated with medium confidence">
            <a:extLst>
              <a:ext uri="{FF2B5EF4-FFF2-40B4-BE49-F238E27FC236}">
                <a16:creationId xmlns:a16="http://schemas.microsoft.com/office/drawing/2014/main" id="{59D47397-03AD-497D-99BC-50349F201B2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24128" y="1131590"/>
            <a:ext cx="3384376" cy="2265064"/>
          </a:xfrm>
          <a:prstGeom prst="rect">
            <a:avLst/>
          </a:prstGeom>
        </p:spPr>
      </p:pic>
      <p:pic>
        <p:nvPicPr>
          <p:cNvPr id="2" name="Picture 1">
            <a:extLst>
              <a:ext uri="{FF2B5EF4-FFF2-40B4-BE49-F238E27FC236}">
                <a16:creationId xmlns:a16="http://schemas.microsoft.com/office/drawing/2014/main" id="{AD535576-50C7-A186-41E9-2A662D01121B}"/>
              </a:ext>
            </a:extLst>
          </p:cNvPr>
          <p:cNvPicPr>
            <a:picLocks noChangeAspect="1"/>
          </p:cNvPicPr>
          <p:nvPr/>
        </p:nvPicPr>
        <p:blipFill>
          <a:blip r:embed="rId7"/>
          <a:stretch>
            <a:fillRect/>
          </a:stretch>
        </p:blipFill>
        <p:spPr>
          <a:xfrm>
            <a:off x="5545486" y="4382187"/>
            <a:ext cx="3346994" cy="493819"/>
          </a:xfrm>
          <a:prstGeom prst="rect">
            <a:avLst/>
          </a:prstGeom>
        </p:spPr>
      </p:pic>
      <p:pic>
        <p:nvPicPr>
          <p:cNvPr id="16" name="Video 15">
            <a:hlinkClick r:id="" action="ppaction://media"/>
            <a:extLst>
              <a:ext uri="{FF2B5EF4-FFF2-40B4-BE49-F238E27FC236}">
                <a16:creationId xmlns:a16="http://schemas.microsoft.com/office/drawing/2014/main" id="{3BBBB005-18E9-924B-A66F-A44520A840CE}"/>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8"/>
          <a:srcRect l="21875" r="21875"/>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1870143083"/>
      </p:ext>
    </p:extLst>
  </p:cSld>
  <p:clrMapOvr>
    <a:masterClrMapping/>
  </p:clrMapOvr>
  <mc:AlternateContent xmlns:mc="http://schemas.openxmlformats.org/markup-compatibility/2006" xmlns:p14="http://schemas.microsoft.com/office/powerpoint/2010/main">
    <mc:Choice Requires="p14">
      <p:transition spd="slow" p14:dur="2000" advTm="31627"/>
    </mc:Choice>
    <mc:Fallback xmlns="">
      <p:transition spd="slow" advTm="316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6"/>
                </p:tgtEl>
              </p:cMediaNode>
            </p:video>
            <p:seq concurrent="1" nextAc="seek">
              <p:cTn id="8" restart="whenNotActive" fill="hold" evtFilter="cancelBubble" nodeType="interactiveSeq">
                <p:stCondLst>
                  <p:cond evt="onClick" delay="0">
                    <p:tgtEl>
                      <p:spTgt spid="1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6"/>
                                        </p:tgtEl>
                                      </p:cBhvr>
                                    </p:cmd>
                                  </p:childTnLst>
                                </p:cTn>
                              </p:par>
                            </p:childTnLst>
                          </p:cTn>
                        </p:par>
                      </p:childTnLst>
                    </p:cTn>
                  </p:par>
                </p:childTnLst>
              </p:cTn>
              <p:nextCondLst>
                <p:cond evt="onClick" delay="0">
                  <p:tgtEl>
                    <p:spTgt spid="16"/>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8" name="TextBox 7"/>
          <p:cNvSpPr txBox="1"/>
          <p:nvPr/>
        </p:nvSpPr>
        <p:spPr>
          <a:xfrm>
            <a:off x="179512" y="982041"/>
            <a:ext cx="5323045" cy="2126864"/>
          </a:xfrm>
          <a:prstGeom prst="rect">
            <a:avLst/>
          </a:prstGeom>
          <a:noFill/>
        </p:spPr>
        <p:txBody>
          <a:bodyPr wrap="square" rtlCol="0">
            <a:spAutoFit/>
          </a:bodyPr>
          <a:lstStyle/>
          <a:p>
            <a:pPr marL="285750" indent="-285750">
              <a:lnSpc>
                <a:spcPct val="150000"/>
              </a:lnSpc>
              <a:buFont typeface="Wingdings" panose="05000000000000000000" pitchFamily="2" charset="2"/>
              <a:buChar char="§"/>
            </a:pPr>
            <a:r>
              <a:rPr lang="en-GB">
                <a:latin typeface="Fruitiger"/>
              </a:rPr>
              <a:t>1 to 1 appointments for trainees (and their families) who are aligned to Buckingham health Trust and Thames valley Trust training schemes</a:t>
            </a:r>
          </a:p>
          <a:p>
            <a:pPr marL="285750" indent="-285750">
              <a:lnSpc>
                <a:spcPct val="150000"/>
              </a:lnSpc>
              <a:buFont typeface="Wingdings" panose="05000000000000000000" pitchFamily="2" charset="2"/>
              <a:buChar char="§"/>
            </a:pPr>
            <a:r>
              <a:rPr lang="en-GB">
                <a:latin typeface="Fruitiger"/>
              </a:rPr>
              <a:t>A confidential, safe space to talk</a:t>
            </a:r>
          </a:p>
          <a:p>
            <a:pPr marL="285750" indent="-285750">
              <a:lnSpc>
                <a:spcPct val="150000"/>
              </a:lnSpc>
              <a:buFont typeface="Wingdings" panose="05000000000000000000" pitchFamily="2" charset="2"/>
              <a:buChar char="§"/>
            </a:pPr>
            <a:r>
              <a:rPr lang="en-GB">
                <a:latin typeface="Fruitiger"/>
              </a:rPr>
              <a:t>We like see it as talking to a friend!</a:t>
            </a:r>
            <a:endParaRPr lang="en-GB" dirty="0">
              <a:latin typeface="Fruitiger"/>
            </a:endParaRPr>
          </a:p>
        </p:txBody>
      </p:sp>
      <p:sp>
        <p:nvSpPr>
          <p:cNvPr id="7" name="TextBox 6"/>
          <p:cNvSpPr txBox="1"/>
          <p:nvPr/>
        </p:nvSpPr>
        <p:spPr>
          <a:xfrm>
            <a:off x="179512" y="309885"/>
            <a:ext cx="6840760" cy="461665"/>
          </a:xfrm>
          <a:prstGeom prst="rect">
            <a:avLst/>
          </a:prstGeom>
          <a:noFill/>
        </p:spPr>
        <p:txBody>
          <a:bodyPr wrap="square" rtlCol="0">
            <a:spAutoFit/>
          </a:bodyPr>
          <a:lstStyle/>
          <a:p>
            <a:r>
              <a:rPr lang="en-GB" sz="2400" b="1">
                <a:solidFill>
                  <a:srgbClr val="005EB8"/>
                </a:solidFill>
                <a:latin typeface="Fruitiger"/>
              </a:rPr>
              <a:t>What is the offer?</a:t>
            </a:r>
            <a:endParaRPr lang="en-GB" sz="2400" b="1" dirty="0">
              <a:solidFill>
                <a:srgbClr val="005EB8"/>
              </a:solidFill>
              <a:latin typeface="Fruitiger"/>
            </a:endParaRPr>
          </a:p>
        </p:txBody>
      </p:sp>
      <p:pic>
        <p:nvPicPr>
          <p:cNvPr id="3" name="Picture 2" descr="A close-up of hands holding a baby's feet&#10;&#10;Description automatically generated with medium confidence">
            <a:extLst>
              <a:ext uri="{FF2B5EF4-FFF2-40B4-BE49-F238E27FC236}">
                <a16:creationId xmlns:a16="http://schemas.microsoft.com/office/drawing/2014/main" id="{86F5E4EF-D741-4077-4C05-F8F4539FFBD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96697" y="1203598"/>
            <a:ext cx="3311807" cy="2980626"/>
          </a:xfrm>
          <a:prstGeom prst="rect">
            <a:avLst/>
          </a:prstGeom>
        </p:spPr>
      </p:pic>
      <p:pic>
        <p:nvPicPr>
          <p:cNvPr id="4" name="Picture 3">
            <a:extLst>
              <a:ext uri="{FF2B5EF4-FFF2-40B4-BE49-F238E27FC236}">
                <a16:creationId xmlns:a16="http://schemas.microsoft.com/office/drawing/2014/main" id="{04D6F2A2-9EED-6C0A-DE4A-3463CDD846E8}"/>
              </a:ext>
            </a:extLst>
          </p:cNvPr>
          <p:cNvPicPr>
            <a:picLocks noChangeAspect="1"/>
          </p:cNvPicPr>
          <p:nvPr/>
        </p:nvPicPr>
        <p:blipFill>
          <a:blip r:embed="rId6"/>
          <a:stretch>
            <a:fillRect/>
          </a:stretch>
        </p:blipFill>
        <p:spPr>
          <a:xfrm>
            <a:off x="5545486" y="4382187"/>
            <a:ext cx="3346994" cy="493819"/>
          </a:xfrm>
          <a:prstGeom prst="rect">
            <a:avLst/>
          </a:prstGeom>
        </p:spPr>
      </p:pic>
      <p:pic>
        <p:nvPicPr>
          <p:cNvPr id="10" name="Video 9">
            <a:hlinkClick r:id="" action="ppaction://media"/>
            <a:extLst>
              <a:ext uri="{FF2B5EF4-FFF2-40B4-BE49-F238E27FC236}">
                <a16:creationId xmlns:a16="http://schemas.microsoft.com/office/drawing/2014/main" id="{C551E1CB-F47A-B630-E1A5-93944A5B4BBA}"/>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7"/>
          <a:srcRect l="21875" r="21875"/>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2692358111"/>
      </p:ext>
    </p:extLst>
  </p:cSld>
  <p:clrMapOvr>
    <a:masterClrMapping/>
  </p:clrMapOvr>
  <mc:AlternateContent xmlns:mc="http://schemas.openxmlformats.org/markup-compatibility/2006" xmlns:p14="http://schemas.microsoft.com/office/powerpoint/2010/main">
    <mc:Choice Requires="p14">
      <p:transition spd="slow" p14:dur="2000" advTm="23732"/>
    </mc:Choice>
    <mc:Fallback xmlns="">
      <p:transition spd="slow" advTm="237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8" name="TextBox 7"/>
          <p:cNvSpPr txBox="1"/>
          <p:nvPr/>
        </p:nvSpPr>
        <p:spPr>
          <a:xfrm>
            <a:off x="179512" y="771550"/>
            <a:ext cx="4968552" cy="2957861"/>
          </a:xfrm>
          <a:prstGeom prst="rect">
            <a:avLst/>
          </a:prstGeom>
          <a:noFill/>
        </p:spPr>
        <p:txBody>
          <a:bodyPr wrap="square" rtlCol="0">
            <a:spAutoFit/>
          </a:bodyPr>
          <a:lstStyle/>
          <a:p>
            <a:pPr marL="285750" indent="-285750">
              <a:lnSpc>
                <a:spcPct val="150000"/>
              </a:lnSpc>
              <a:buFont typeface="Wingdings" panose="05000000000000000000" pitchFamily="2" charset="2"/>
              <a:buChar char="§"/>
            </a:pPr>
            <a:r>
              <a:rPr lang="en-GB">
                <a:latin typeface="fs-me-regular"/>
              </a:rPr>
              <a:t>A</a:t>
            </a:r>
            <a:r>
              <a:rPr lang="en-GB" b="0" i="0">
                <a:effectLst/>
                <a:latin typeface="fs-me-regular"/>
              </a:rPr>
              <a:t>ny area that is affecting </a:t>
            </a:r>
            <a:r>
              <a:rPr lang="en-GB">
                <a:latin typeface="fs-me-regular"/>
              </a:rPr>
              <a:t>their</a:t>
            </a:r>
            <a:r>
              <a:rPr lang="en-GB" b="0" i="0">
                <a:effectLst/>
                <a:latin typeface="fs-me-regular"/>
              </a:rPr>
              <a:t> wellbeing that is a non-medical issue but is affecting your ability to self-care and stay well</a:t>
            </a:r>
          </a:p>
          <a:p>
            <a:pPr marL="285750" indent="-285750">
              <a:lnSpc>
                <a:spcPct val="150000"/>
              </a:lnSpc>
              <a:buFont typeface="Wingdings" panose="05000000000000000000" pitchFamily="2" charset="2"/>
              <a:buChar char="§"/>
            </a:pPr>
            <a:r>
              <a:rPr lang="en-GB">
                <a:latin typeface="fs-me-regular"/>
              </a:rPr>
              <a:t>Co-produced therapeutic plan – we work together</a:t>
            </a:r>
          </a:p>
          <a:p>
            <a:pPr marL="285750" indent="-285750">
              <a:lnSpc>
                <a:spcPct val="150000"/>
              </a:lnSpc>
              <a:buFont typeface="Wingdings" panose="05000000000000000000" pitchFamily="2" charset="2"/>
              <a:buChar char="§"/>
            </a:pPr>
            <a:r>
              <a:rPr lang="en-GB">
                <a:latin typeface="Fruitiger"/>
              </a:rPr>
              <a:t>Signposting service </a:t>
            </a:r>
          </a:p>
          <a:p>
            <a:pPr marL="285750" indent="-285750">
              <a:lnSpc>
                <a:spcPct val="150000"/>
              </a:lnSpc>
              <a:buFont typeface="Wingdings" panose="05000000000000000000" pitchFamily="2" charset="2"/>
              <a:buChar char="§"/>
            </a:pPr>
            <a:r>
              <a:rPr lang="en-GB">
                <a:latin typeface="Fruitiger"/>
              </a:rPr>
              <a:t>For Trainees and their dependents</a:t>
            </a:r>
            <a:endParaRPr lang="en-GB" dirty="0">
              <a:latin typeface="Fruitiger"/>
            </a:endParaRPr>
          </a:p>
        </p:txBody>
      </p:sp>
      <p:sp>
        <p:nvSpPr>
          <p:cNvPr id="7" name="TextBox 6"/>
          <p:cNvSpPr txBox="1"/>
          <p:nvPr/>
        </p:nvSpPr>
        <p:spPr>
          <a:xfrm>
            <a:off x="179512" y="309885"/>
            <a:ext cx="6840760" cy="461665"/>
          </a:xfrm>
          <a:prstGeom prst="rect">
            <a:avLst/>
          </a:prstGeom>
          <a:noFill/>
        </p:spPr>
        <p:txBody>
          <a:bodyPr wrap="square" rtlCol="0">
            <a:spAutoFit/>
          </a:bodyPr>
          <a:lstStyle/>
          <a:p>
            <a:r>
              <a:rPr lang="en-GB" sz="2400" b="1">
                <a:solidFill>
                  <a:srgbClr val="005EB8"/>
                </a:solidFill>
                <a:latin typeface="Fruitiger"/>
              </a:rPr>
              <a:t>What is the offer?</a:t>
            </a:r>
            <a:endParaRPr lang="en-GB" sz="2400" b="1" dirty="0">
              <a:solidFill>
                <a:srgbClr val="005EB8"/>
              </a:solidFill>
              <a:latin typeface="Fruitiger"/>
            </a:endParaRPr>
          </a:p>
        </p:txBody>
      </p:sp>
      <p:pic>
        <p:nvPicPr>
          <p:cNvPr id="3" name="Picture 2" descr="Two women walking down a sidewalk&#10;&#10;Description automatically generated with medium confidence">
            <a:extLst>
              <a:ext uri="{FF2B5EF4-FFF2-40B4-BE49-F238E27FC236}">
                <a16:creationId xmlns:a16="http://schemas.microsoft.com/office/drawing/2014/main" id="{7559D4CD-63DA-4420-A9A9-5AB61C9D015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36096" y="1131590"/>
            <a:ext cx="3672408" cy="2448122"/>
          </a:xfrm>
          <a:prstGeom prst="rect">
            <a:avLst/>
          </a:prstGeom>
        </p:spPr>
      </p:pic>
      <p:pic>
        <p:nvPicPr>
          <p:cNvPr id="2" name="Picture 1">
            <a:extLst>
              <a:ext uri="{FF2B5EF4-FFF2-40B4-BE49-F238E27FC236}">
                <a16:creationId xmlns:a16="http://schemas.microsoft.com/office/drawing/2014/main" id="{52E60C67-AA1C-2BD1-4F45-07C9E2BE86E2}"/>
              </a:ext>
            </a:extLst>
          </p:cNvPr>
          <p:cNvPicPr>
            <a:picLocks noChangeAspect="1"/>
          </p:cNvPicPr>
          <p:nvPr/>
        </p:nvPicPr>
        <p:blipFill>
          <a:blip r:embed="rId6"/>
          <a:stretch>
            <a:fillRect/>
          </a:stretch>
        </p:blipFill>
        <p:spPr>
          <a:xfrm>
            <a:off x="5545486" y="4371950"/>
            <a:ext cx="3346994" cy="493819"/>
          </a:xfrm>
          <a:prstGeom prst="rect">
            <a:avLst/>
          </a:prstGeom>
        </p:spPr>
      </p:pic>
      <p:pic>
        <p:nvPicPr>
          <p:cNvPr id="9" name="Video 8">
            <a:hlinkClick r:id="" action="ppaction://media"/>
            <a:extLst>
              <a:ext uri="{FF2B5EF4-FFF2-40B4-BE49-F238E27FC236}">
                <a16:creationId xmlns:a16="http://schemas.microsoft.com/office/drawing/2014/main" id="{F8C42006-A57A-999A-3398-195287330E3D}"/>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7"/>
          <a:srcRect l="21875" r="21875"/>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1313328890"/>
      </p:ext>
    </p:extLst>
  </p:cSld>
  <p:clrMapOvr>
    <a:masterClrMapping/>
  </p:clrMapOvr>
  <mc:AlternateContent xmlns:mc="http://schemas.openxmlformats.org/markup-compatibility/2006" xmlns:p14="http://schemas.microsoft.com/office/powerpoint/2010/main">
    <mc:Choice Requires="p14">
      <p:transition spd="slow" p14:dur="2000" advTm="29122"/>
    </mc:Choice>
    <mc:Fallback xmlns="">
      <p:transition spd="slow" advTm="291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8" name="TextBox 7"/>
          <p:cNvSpPr txBox="1"/>
          <p:nvPr/>
        </p:nvSpPr>
        <p:spPr>
          <a:xfrm>
            <a:off x="179512" y="965491"/>
            <a:ext cx="3744416" cy="2542363"/>
          </a:xfrm>
          <a:prstGeom prst="rect">
            <a:avLst/>
          </a:prstGeom>
          <a:noFill/>
        </p:spPr>
        <p:txBody>
          <a:bodyPr wrap="square" rtlCol="0">
            <a:spAutoFit/>
          </a:bodyPr>
          <a:lstStyle/>
          <a:p>
            <a:pPr marL="285750" indent="-285750">
              <a:lnSpc>
                <a:spcPct val="150000"/>
              </a:lnSpc>
              <a:buFont typeface="Wingdings" panose="05000000000000000000" pitchFamily="2" charset="2"/>
              <a:buChar char="§"/>
            </a:pPr>
            <a:r>
              <a:rPr lang="en-GB">
                <a:latin typeface="Fruitiger"/>
              </a:rPr>
              <a:t>Emotional &amp; wellbeing support</a:t>
            </a:r>
          </a:p>
          <a:p>
            <a:pPr marL="285750" indent="-285750">
              <a:lnSpc>
                <a:spcPct val="150000"/>
              </a:lnSpc>
              <a:buFont typeface="Wingdings" panose="05000000000000000000" pitchFamily="2" charset="2"/>
              <a:buChar char="§"/>
            </a:pPr>
            <a:r>
              <a:rPr lang="en-GB">
                <a:latin typeface="Fruitiger"/>
              </a:rPr>
              <a:t>Community connections / isolation / integration</a:t>
            </a:r>
          </a:p>
          <a:p>
            <a:pPr marL="285750" indent="-285750">
              <a:lnSpc>
                <a:spcPct val="150000"/>
              </a:lnSpc>
              <a:buFont typeface="Wingdings" panose="05000000000000000000" pitchFamily="2" charset="2"/>
              <a:buChar char="§"/>
            </a:pPr>
            <a:r>
              <a:rPr lang="en-GB">
                <a:latin typeface="Fruitiger"/>
              </a:rPr>
              <a:t>Housing</a:t>
            </a:r>
          </a:p>
          <a:p>
            <a:pPr marL="285750" indent="-285750">
              <a:lnSpc>
                <a:spcPct val="150000"/>
              </a:lnSpc>
              <a:buFont typeface="Wingdings" panose="05000000000000000000" pitchFamily="2" charset="2"/>
              <a:buChar char="§"/>
            </a:pPr>
            <a:r>
              <a:rPr lang="en-GB">
                <a:latin typeface="Fruitiger"/>
              </a:rPr>
              <a:t>Schooling and nurseries</a:t>
            </a:r>
          </a:p>
          <a:p>
            <a:pPr marL="285750" indent="-285750">
              <a:lnSpc>
                <a:spcPct val="150000"/>
              </a:lnSpc>
              <a:buFont typeface="Wingdings" panose="05000000000000000000" pitchFamily="2" charset="2"/>
              <a:buChar char="§"/>
            </a:pPr>
            <a:endParaRPr lang="en-GB" dirty="0">
              <a:latin typeface="Fruitiger"/>
            </a:endParaRPr>
          </a:p>
        </p:txBody>
      </p:sp>
      <p:sp>
        <p:nvSpPr>
          <p:cNvPr id="6" name="TextBox 5"/>
          <p:cNvSpPr txBox="1"/>
          <p:nvPr/>
        </p:nvSpPr>
        <p:spPr>
          <a:xfrm>
            <a:off x="4499992" y="948942"/>
            <a:ext cx="4032448" cy="2126864"/>
          </a:xfrm>
          <a:prstGeom prst="rect">
            <a:avLst/>
          </a:prstGeom>
          <a:noFill/>
        </p:spPr>
        <p:txBody>
          <a:bodyPr wrap="square" rtlCol="0">
            <a:spAutoFit/>
          </a:bodyPr>
          <a:lstStyle/>
          <a:p>
            <a:pPr marL="285750" indent="-285750">
              <a:lnSpc>
                <a:spcPct val="150000"/>
              </a:lnSpc>
              <a:buFont typeface="Wingdings" panose="05000000000000000000" pitchFamily="2" charset="2"/>
              <a:buChar char="§"/>
            </a:pPr>
            <a:r>
              <a:rPr lang="en-GB">
                <a:latin typeface="Fruitiger"/>
              </a:rPr>
              <a:t>Access to driving lessons</a:t>
            </a:r>
          </a:p>
          <a:p>
            <a:pPr marL="285750" indent="-285750">
              <a:lnSpc>
                <a:spcPct val="150000"/>
              </a:lnSpc>
              <a:buFont typeface="Wingdings" panose="05000000000000000000" pitchFamily="2" charset="2"/>
              <a:buChar char="§"/>
            </a:pPr>
            <a:r>
              <a:rPr lang="en-GB">
                <a:latin typeface="Fruitiger"/>
              </a:rPr>
              <a:t>Financial concerns</a:t>
            </a:r>
          </a:p>
          <a:p>
            <a:pPr marL="285750" indent="-285750">
              <a:lnSpc>
                <a:spcPct val="150000"/>
              </a:lnSpc>
              <a:buFont typeface="Wingdings" panose="05000000000000000000" pitchFamily="2" charset="2"/>
              <a:buChar char="§"/>
            </a:pPr>
            <a:r>
              <a:rPr lang="en-GB">
                <a:latin typeface="Fruitiger"/>
              </a:rPr>
              <a:t>Low level mental health support</a:t>
            </a:r>
          </a:p>
          <a:p>
            <a:pPr marL="285750" indent="-285750">
              <a:lnSpc>
                <a:spcPct val="150000"/>
              </a:lnSpc>
              <a:buFont typeface="Wingdings" panose="05000000000000000000" pitchFamily="2" charset="2"/>
              <a:buChar char="§"/>
            </a:pPr>
            <a:r>
              <a:rPr lang="en-GB">
                <a:latin typeface="Fruitiger"/>
              </a:rPr>
              <a:t>Training progression &amp; exam support</a:t>
            </a:r>
          </a:p>
          <a:p>
            <a:pPr marL="285750" indent="-285750">
              <a:lnSpc>
                <a:spcPct val="150000"/>
              </a:lnSpc>
              <a:buFont typeface="Wingdings" panose="05000000000000000000" pitchFamily="2" charset="2"/>
              <a:buChar char="§"/>
            </a:pPr>
            <a:endParaRPr lang="en-GB" dirty="0">
              <a:latin typeface="Fruitiger"/>
            </a:endParaRPr>
          </a:p>
        </p:txBody>
      </p:sp>
      <p:sp>
        <p:nvSpPr>
          <p:cNvPr id="7" name="TextBox 6"/>
          <p:cNvSpPr txBox="1"/>
          <p:nvPr/>
        </p:nvSpPr>
        <p:spPr>
          <a:xfrm>
            <a:off x="179512" y="309885"/>
            <a:ext cx="6840760" cy="461665"/>
          </a:xfrm>
          <a:prstGeom prst="rect">
            <a:avLst/>
          </a:prstGeom>
          <a:noFill/>
        </p:spPr>
        <p:txBody>
          <a:bodyPr wrap="square" rtlCol="0">
            <a:spAutoFit/>
          </a:bodyPr>
          <a:lstStyle/>
          <a:p>
            <a:r>
              <a:rPr lang="en-GB" sz="2400" b="1">
                <a:solidFill>
                  <a:srgbClr val="005EB8"/>
                </a:solidFill>
                <a:latin typeface="Fruitiger"/>
              </a:rPr>
              <a:t>What support can we provide?</a:t>
            </a:r>
            <a:endParaRPr lang="en-GB" sz="2400" b="1" dirty="0">
              <a:solidFill>
                <a:srgbClr val="005EB8"/>
              </a:solidFill>
              <a:latin typeface="Fruitiger"/>
            </a:endParaRPr>
          </a:p>
        </p:txBody>
      </p:sp>
      <p:pic>
        <p:nvPicPr>
          <p:cNvPr id="2" name="Picture 1">
            <a:extLst>
              <a:ext uri="{FF2B5EF4-FFF2-40B4-BE49-F238E27FC236}">
                <a16:creationId xmlns:a16="http://schemas.microsoft.com/office/drawing/2014/main" id="{4566EE9F-F526-E8AC-5B7D-1CC6F21F0FE0}"/>
              </a:ext>
            </a:extLst>
          </p:cNvPr>
          <p:cNvPicPr>
            <a:picLocks noChangeAspect="1"/>
          </p:cNvPicPr>
          <p:nvPr/>
        </p:nvPicPr>
        <p:blipFill>
          <a:blip r:embed="rId5"/>
          <a:stretch>
            <a:fillRect/>
          </a:stretch>
        </p:blipFill>
        <p:spPr>
          <a:xfrm>
            <a:off x="5545486" y="4382187"/>
            <a:ext cx="3346994" cy="493819"/>
          </a:xfrm>
          <a:prstGeom prst="rect">
            <a:avLst/>
          </a:prstGeom>
        </p:spPr>
      </p:pic>
      <p:pic>
        <p:nvPicPr>
          <p:cNvPr id="15" name="Video 14">
            <a:hlinkClick r:id="" action="ppaction://media"/>
            <a:extLst>
              <a:ext uri="{FF2B5EF4-FFF2-40B4-BE49-F238E27FC236}">
                <a16:creationId xmlns:a16="http://schemas.microsoft.com/office/drawing/2014/main" id="{AAF0A116-7121-5F03-2795-FA093AAE37EA}"/>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rcRect l="21875" r="21875"/>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1116921018"/>
      </p:ext>
    </p:extLst>
  </p:cSld>
  <p:clrMapOvr>
    <a:masterClrMapping/>
  </p:clrMapOvr>
  <mc:AlternateContent xmlns:mc="http://schemas.openxmlformats.org/markup-compatibility/2006" xmlns:p14="http://schemas.microsoft.com/office/powerpoint/2010/main">
    <mc:Choice Requires="p14">
      <p:transition spd="slow" p14:dur="2000" advTm="33312"/>
    </mc:Choice>
    <mc:Fallback xmlns="">
      <p:transition spd="slow" advTm="333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5"/>
                </p:tgtEl>
              </p:cMediaNode>
            </p:video>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5"/>
                                        </p:tgtEl>
                                      </p:cBhvr>
                                    </p:cmd>
                                  </p:childTnLst>
                                </p:cTn>
                              </p:par>
                            </p:childTnLst>
                          </p:cTn>
                        </p:par>
                      </p:childTnLst>
                    </p:cTn>
                  </p:par>
                </p:childTnLst>
              </p:cTn>
              <p:nextCondLst>
                <p:cond evt="onClick" delay="0">
                  <p:tgtEl>
                    <p:spTgt spid="15"/>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F4E7D9-7B0B-0875-D978-8C746D931262}"/>
              </a:ext>
            </a:extLst>
          </p:cNvPr>
          <p:cNvSpPr>
            <a:spLocks noGrp="1"/>
          </p:cNvSpPr>
          <p:nvPr>
            <p:ph type="title"/>
          </p:nvPr>
        </p:nvSpPr>
        <p:spPr/>
        <p:txBody>
          <a:bodyPr>
            <a:normAutofit/>
          </a:bodyPr>
          <a:lstStyle/>
          <a:p>
            <a:pPr algn="l"/>
            <a:r>
              <a:rPr lang="en-GB" sz="2000" b="1" dirty="0">
                <a:solidFill>
                  <a:srgbClr val="0070C0"/>
                </a:solidFill>
              </a:rPr>
              <a:t>ONS4 questions and our referral form  </a:t>
            </a:r>
          </a:p>
        </p:txBody>
      </p:sp>
      <p:pic>
        <p:nvPicPr>
          <p:cNvPr id="3" name="Picture 2">
            <a:extLst>
              <a:ext uri="{FF2B5EF4-FFF2-40B4-BE49-F238E27FC236}">
                <a16:creationId xmlns:a16="http://schemas.microsoft.com/office/drawing/2014/main" id="{800FEB65-DC27-39CF-FAFE-692FCACEF72D}"/>
              </a:ext>
            </a:extLst>
          </p:cNvPr>
          <p:cNvPicPr>
            <a:picLocks noChangeAspect="1"/>
          </p:cNvPicPr>
          <p:nvPr/>
        </p:nvPicPr>
        <p:blipFill>
          <a:blip r:embed="rId4"/>
          <a:stretch>
            <a:fillRect/>
          </a:stretch>
        </p:blipFill>
        <p:spPr>
          <a:xfrm>
            <a:off x="5508104" y="4443702"/>
            <a:ext cx="3346994" cy="493819"/>
          </a:xfrm>
          <a:prstGeom prst="rect">
            <a:avLst/>
          </a:prstGeom>
        </p:spPr>
      </p:pic>
      <p:pic>
        <p:nvPicPr>
          <p:cNvPr id="1028" name="Picture 4">
            <a:extLst>
              <a:ext uri="{FF2B5EF4-FFF2-40B4-BE49-F238E27FC236}">
                <a16:creationId xmlns:a16="http://schemas.microsoft.com/office/drawing/2014/main" id="{C7F60982-F56B-80BC-91F9-E894A3C3825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415308"/>
            <a:ext cx="1835696" cy="172819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AFCD5E29-2378-1996-8115-77BAE02CF2F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48263" y="0"/>
            <a:ext cx="2148111" cy="120359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34FFA7C-0056-9028-3155-098D9E5E46C1}"/>
              </a:ext>
            </a:extLst>
          </p:cNvPr>
          <p:cNvSpPr txBox="1"/>
          <p:nvPr/>
        </p:nvSpPr>
        <p:spPr>
          <a:xfrm>
            <a:off x="417038" y="2863612"/>
            <a:ext cx="8229600" cy="800219"/>
          </a:xfrm>
          <a:prstGeom prst="rect">
            <a:avLst/>
          </a:prstGeom>
          <a:noFill/>
        </p:spPr>
        <p:txBody>
          <a:bodyPr wrap="square" rtlCol="0">
            <a:spAutoFit/>
          </a:bodyPr>
          <a:lstStyle/>
          <a:p>
            <a:r>
              <a:rPr lang="en-GB" sz="1400" dirty="0">
                <a:effectLst/>
                <a:latin typeface="Calibri" panose="020F0502020204030204" pitchFamily="34" charset="0"/>
                <a:ea typeface="Calibri" panose="020F0502020204030204" pitchFamily="34" charset="0"/>
              </a:rPr>
              <a:t>We use </a:t>
            </a:r>
            <a:r>
              <a:rPr lang="en-GB" sz="1400" dirty="0" err="1">
                <a:effectLst/>
                <a:latin typeface="Calibri" panose="020F0502020204030204" pitchFamily="34" charset="0"/>
                <a:ea typeface="Calibri" panose="020F0502020204030204" pitchFamily="34" charset="0"/>
              </a:rPr>
              <a:t>SystmOne</a:t>
            </a:r>
            <a:r>
              <a:rPr lang="en-GB" sz="1400" dirty="0">
                <a:effectLst/>
                <a:latin typeface="Calibri" panose="020F0502020204030204" pitchFamily="34" charset="0"/>
                <a:ea typeface="Calibri" panose="020F0502020204030204" pitchFamily="34" charset="0"/>
              </a:rPr>
              <a:t> for our appointments, so will need to access your record to set up appointments and to record notes about any support we provide. </a:t>
            </a:r>
            <a:r>
              <a:rPr lang="en-GB" sz="1400" dirty="0">
                <a:latin typeface="Calibri" panose="020F0502020204030204" pitchFamily="34" charset="0"/>
                <a:ea typeface="Calibri" panose="020F0502020204030204" pitchFamily="34" charset="0"/>
              </a:rPr>
              <a:t>We</a:t>
            </a:r>
            <a:r>
              <a:rPr lang="en-GB" sz="1400" dirty="0">
                <a:effectLst/>
                <a:latin typeface="Calibri" panose="020F0502020204030204" pitchFamily="34" charset="0"/>
                <a:ea typeface="Calibri" panose="020F0502020204030204" pitchFamily="34" charset="0"/>
              </a:rPr>
              <a:t> have no reason to access your GP record, so this would only be for me to make notes against your record and to send a text to confirm your appointments</a:t>
            </a:r>
            <a:r>
              <a:rPr lang="en-GB" sz="1800" dirty="0">
                <a:effectLst/>
                <a:latin typeface="Calibri" panose="020F0502020204030204" pitchFamily="34" charset="0"/>
                <a:ea typeface="Calibri" panose="020F0502020204030204" pitchFamily="34" charset="0"/>
              </a:rPr>
              <a:t>. </a:t>
            </a:r>
          </a:p>
        </p:txBody>
      </p:sp>
      <p:graphicFrame>
        <p:nvGraphicFramePr>
          <p:cNvPr id="7" name="Table 6">
            <a:extLst>
              <a:ext uri="{FF2B5EF4-FFF2-40B4-BE49-F238E27FC236}">
                <a16:creationId xmlns:a16="http://schemas.microsoft.com/office/drawing/2014/main" id="{F44A636A-1B4E-09AF-7B59-5679E6C97C45}"/>
              </a:ext>
            </a:extLst>
          </p:cNvPr>
          <p:cNvGraphicFramePr>
            <a:graphicFrameLocks noGrp="1"/>
          </p:cNvGraphicFramePr>
          <p:nvPr/>
        </p:nvGraphicFramePr>
        <p:xfrm>
          <a:off x="433277" y="1100917"/>
          <a:ext cx="8243540" cy="1584041"/>
        </p:xfrm>
        <a:graphic>
          <a:graphicData uri="http://schemas.openxmlformats.org/drawingml/2006/table">
            <a:tbl>
              <a:tblPr/>
              <a:tblGrid>
                <a:gridCol w="1648708">
                  <a:extLst>
                    <a:ext uri="{9D8B030D-6E8A-4147-A177-3AD203B41FA5}">
                      <a16:colId xmlns:a16="http://schemas.microsoft.com/office/drawing/2014/main" val="4129125922"/>
                    </a:ext>
                  </a:extLst>
                </a:gridCol>
                <a:gridCol w="1648708">
                  <a:extLst>
                    <a:ext uri="{9D8B030D-6E8A-4147-A177-3AD203B41FA5}">
                      <a16:colId xmlns:a16="http://schemas.microsoft.com/office/drawing/2014/main" val="2629922439"/>
                    </a:ext>
                  </a:extLst>
                </a:gridCol>
                <a:gridCol w="1648708">
                  <a:extLst>
                    <a:ext uri="{9D8B030D-6E8A-4147-A177-3AD203B41FA5}">
                      <a16:colId xmlns:a16="http://schemas.microsoft.com/office/drawing/2014/main" val="1741728345"/>
                    </a:ext>
                  </a:extLst>
                </a:gridCol>
                <a:gridCol w="1648708">
                  <a:extLst>
                    <a:ext uri="{9D8B030D-6E8A-4147-A177-3AD203B41FA5}">
                      <a16:colId xmlns:a16="http://schemas.microsoft.com/office/drawing/2014/main" val="2402087057"/>
                    </a:ext>
                  </a:extLst>
                </a:gridCol>
                <a:gridCol w="1648708">
                  <a:extLst>
                    <a:ext uri="{9D8B030D-6E8A-4147-A177-3AD203B41FA5}">
                      <a16:colId xmlns:a16="http://schemas.microsoft.com/office/drawing/2014/main" val="522511638"/>
                    </a:ext>
                  </a:extLst>
                </a:gridCol>
              </a:tblGrid>
              <a:tr h="329152">
                <a:tc>
                  <a:txBody>
                    <a:bodyPr/>
                    <a:lstStyle/>
                    <a:p>
                      <a:pPr fontAlgn="base"/>
                      <a:r>
                        <a:rPr lang="en-GB" sz="900" b="1">
                          <a:effectLst/>
                          <a:latin typeface="inherit"/>
                        </a:rPr>
                        <a:t>Tool</a:t>
                      </a:r>
                      <a:endParaRPr lang="en-GB" sz="900">
                        <a:effectLst/>
                      </a:endParaRPr>
                    </a:p>
                  </a:txBody>
                  <a:tcPr marL="44079" marR="44079" marT="22039" marB="22039" anchor="ctr">
                    <a:lnL w="6350" cap="flat" cmpd="sng" algn="ctr">
                      <a:solidFill>
                        <a:srgbClr val="C0CEDF"/>
                      </a:solidFill>
                      <a:prstDash val="solid"/>
                      <a:round/>
                      <a:headEnd type="none" w="med" len="med"/>
                      <a:tailEnd type="none" w="med" len="med"/>
                    </a:lnL>
                    <a:lnR w="6350" cap="flat" cmpd="sng" algn="ctr">
                      <a:solidFill>
                        <a:srgbClr val="C0CEDF"/>
                      </a:solidFill>
                      <a:prstDash val="solid"/>
                      <a:round/>
                      <a:headEnd type="none" w="med" len="med"/>
                      <a:tailEnd type="none" w="med" len="med"/>
                    </a:lnR>
                    <a:lnT w="6350" cap="flat" cmpd="sng" algn="ctr">
                      <a:solidFill>
                        <a:srgbClr val="60CDDF"/>
                      </a:solidFill>
                      <a:prstDash val="solid"/>
                      <a:round/>
                      <a:headEnd type="none" w="med" len="med"/>
                      <a:tailEnd type="none" w="med" len="med"/>
                    </a:lnT>
                    <a:lnB w="6350" cap="flat" cmpd="sng" algn="ctr">
                      <a:solidFill>
                        <a:srgbClr val="E0CCDF"/>
                      </a:solidFill>
                      <a:prstDash val="solid"/>
                      <a:round/>
                      <a:headEnd type="none" w="med" len="med"/>
                      <a:tailEnd type="none" w="med" len="med"/>
                    </a:lnB>
                    <a:solidFill>
                      <a:srgbClr val="FFFFFF"/>
                    </a:solidFill>
                  </a:tcPr>
                </a:tc>
                <a:tc>
                  <a:txBody>
                    <a:bodyPr/>
                    <a:lstStyle/>
                    <a:p>
                      <a:pPr fontAlgn="base"/>
                      <a:r>
                        <a:rPr lang="en-GB" sz="900" b="1">
                          <a:effectLst/>
                          <a:latin typeface="inherit"/>
                        </a:rPr>
                        <a:t>What is it?</a:t>
                      </a:r>
                      <a:endParaRPr lang="en-GB" sz="900">
                        <a:effectLst/>
                      </a:endParaRPr>
                    </a:p>
                  </a:txBody>
                  <a:tcPr marL="44079" marR="44079" marT="22039" marB="22039" anchor="ctr">
                    <a:lnL w="6350" cap="flat" cmpd="sng" algn="ctr">
                      <a:solidFill>
                        <a:srgbClr val="C0CEDF"/>
                      </a:solidFill>
                      <a:prstDash val="solid"/>
                      <a:round/>
                      <a:headEnd type="none" w="med" len="med"/>
                      <a:tailEnd type="none" w="med" len="med"/>
                    </a:lnL>
                    <a:lnR w="6350" cap="flat" cmpd="sng" algn="ctr">
                      <a:solidFill>
                        <a:srgbClr val="C0CEDF"/>
                      </a:solidFill>
                      <a:prstDash val="solid"/>
                      <a:round/>
                      <a:headEnd type="none" w="med" len="med"/>
                      <a:tailEnd type="none" w="med" len="med"/>
                    </a:lnR>
                    <a:lnT w="6350" cap="flat" cmpd="sng" algn="ctr">
                      <a:solidFill>
                        <a:srgbClr val="60CDDF"/>
                      </a:solidFill>
                      <a:prstDash val="solid"/>
                      <a:round/>
                      <a:headEnd type="none" w="med" len="med"/>
                      <a:tailEnd type="none" w="med" len="med"/>
                    </a:lnT>
                    <a:lnB w="6350" cap="flat" cmpd="sng" algn="ctr">
                      <a:solidFill>
                        <a:srgbClr val="E0CCDF"/>
                      </a:solidFill>
                      <a:prstDash val="solid"/>
                      <a:round/>
                      <a:headEnd type="none" w="med" len="med"/>
                      <a:tailEnd type="none" w="med" len="med"/>
                    </a:lnB>
                    <a:solidFill>
                      <a:srgbClr val="FFFFFF"/>
                    </a:solidFill>
                  </a:tcPr>
                </a:tc>
                <a:tc>
                  <a:txBody>
                    <a:bodyPr/>
                    <a:lstStyle/>
                    <a:p>
                      <a:pPr fontAlgn="base"/>
                      <a:r>
                        <a:rPr lang="en-GB" sz="900" b="1" dirty="0">
                          <a:effectLst/>
                          <a:latin typeface="inherit"/>
                        </a:rPr>
                        <a:t>Why should it be used?</a:t>
                      </a:r>
                      <a:endParaRPr lang="en-GB" sz="900" dirty="0">
                        <a:effectLst/>
                      </a:endParaRPr>
                    </a:p>
                  </a:txBody>
                  <a:tcPr marL="44079" marR="44079" marT="22039" marB="22039" anchor="ctr">
                    <a:lnL w="6350" cap="flat" cmpd="sng" algn="ctr">
                      <a:solidFill>
                        <a:srgbClr val="C0CEDF"/>
                      </a:solidFill>
                      <a:prstDash val="solid"/>
                      <a:round/>
                      <a:headEnd type="none" w="med" len="med"/>
                      <a:tailEnd type="none" w="med" len="med"/>
                    </a:lnL>
                    <a:lnR w="6350" cap="flat" cmpd="sng" algn="ctr">
                      <a:solidFill>
                        <a:srgbClr val="C0CEDF"/>
                      </a:solidFill>
                      <a:prstDash val="solid"/>
                      <a:round/>
                      <a:headEnd type="none" w="med" len="med"/>
                      <a:tailEnd type="none" w="med" len="med"/>
                    </a:lnR>
                    <a:lnT w="6350" cap="flat" cmpd="sng" algn="ctr">
                      <a:solidFill>
                        <a:srgbClr val="60CDDF"/>
                      </a:solidFill>
                      <a:prstDash val="solid"/>
                      <a:round/>
                      <a:headEnd type="none" w="med" len="med"/>
                      <a:tailEnd type="none" w="med" len="med"/>
                    </a:lnT>
                    <a:lnB w="6350" cap="flat" cmpd="sng" algn="ctr">
                      <a:solidFill>
                        <a:srgbClr val="E0CCDF"/>
                      </a:solidFill>
                      <a:prstDash val="solid"/>
                      <a:round/>
                      <a:headEnd type="none" w="med" len="med"/>
                      <a:tailEnd type="none" w="med" len="med"/>
                    </a:lnB>
                    <a:solidFill>
                      <a:srgbClr val="FFFFFF"/>
                    </a:solidFill>
                  </a:tcPr>
                </a:tc>
                <a:tc>
                  <a:txBody>
                    <a:bodyPr/>
                    <a:lstStyle/>
                    <a:p>
                      <a:pPr fontAlgn="base"/>
                      <a:r>
                        <a:rPr lang="en-GB" sz="900" b="1">
                          <a:effectLst/>
                          <a:latin typeface="inherit"/>
                        </a:rPr>
                        <a:t>Who should it be used with?</a:t>
                      </a:r>
                      <a:endParaRPr lang="en-GB" sz="900">
                        <a:effectLst/>
                      </a:endParaRPr>
                    </a:p>
                  </a:txBody>
                  <a:tcPr marL="44079" marR="44079" marT="22039" marB="22039" anchor="ctr">
                    <a:lnL w="6350" cap="flat" cmpd="sng" algn="ctr">
                      <a:solidFill>
                        <a:srgbClr val="C0CEDF"/>
                      </a:solidFill>
                      <a:prstDash val="solid"/>
                      <a:round/>
                      <a:headEnd type="none" w="med" len="med"/>
                      <a:tailEnd type="none" w="med" len="med"/>
                    </a:lnL>
                    <a:lnR w="6350" cap="flat" cmpd="sng" algn="ctr">
                      <a:solidFill>
                        <a:srgbClr val="C0CEDF"/>
                      </a:solidFill>
                      <a:prstDash val="solid"/>
                      <a:round/>
                      <a:headEnd type="none" w="med" len="med"/>
                      <a:tailEnd type="none" w="med" len="med"/>
                    </a:lnR>
                    <a:lnT w="6350" cap="flat" cmpd="sng" algn="ctr">
                      <a:solidFill>
                        <a:srgbClr val="60CDDF"/>
                      </a:solidFill>
                      <a:prstDash val="solid"/>
                      <a:round/>
                      <a:headEnd type="none" w="med" len="med"/>
                      <a:tailEnd type="none" w="med" len="med"/>
                    </a:lnT>
                    <a:lnB w="6350" cap="flat" cmpd="sng" algn="ctr">
                      <a:solidFill>
                        <a:srgbClr val="E0CCDF"/>
                      </a:solidFill>
                      <a:prstDash val="solid"/>
                      <a:round/>
                      <a:headEnd type="none" w="med" len="med"/>
                      <a:tailEnd type="none" w="med" len="med"/>
                    </a:lnB>
                    <a:solidFill>
                      <a:srgbClr val="FFFFFF"/>
                    </a:solidFill>
                  </a:tcPr>
                </a:tc>
                <a:tc>
                  <a:txBody>
                    <a:bodyPr/>
                    <a:lstStyle/>
                    <a:p>
                      <a:pPr fontAlgn="base"/>
                      <a:r>
                        <a:rPr lang="en-GB" sz="900" b="1">
                          <a:effectLst/>
                          <a:latin typeface="inherit"/>
                        </a:rPr>
                        <a:t>How often should it be used?</a:t>
                      </a:r>
                      <a:endParaRPr lang="en-GB" sz="900">
                        <a:effectLst/>
                      </a:endParaRPr>
                    </a:p>
                  </a:txBody>
                  <a:tcPr marL="44079" marR="44079" marT="22039" marB="22039" anchor="ctr">
                    <a:lnL w="6350" cap="flat" cmpd="sng" algn="ctr">
                      <a:solidFill>
                        <a:srgbClr val="C0CEDF"/>
                      </a:solidFill>
                      <a:prstDash val="solid"/>
                      <a:round/>
                      <a:headEnd type="none" w="med" len="med"/>
                      <a:tailEnd type="none" w="med" len="med"/>
                    </a:lnL>
                    <a:lnR w="6350" cap="flat" cmpd="sng" algn="ctr">
                      <a:solidFill>
                        <a:srgbClr val="80CDDF"/>
                      </a:solidFill>
                      <a:prstDash val="solid"/>
                      <a:round/>
                      <a:headEnd type="none" w="med" len="med"/>
                      <a:tailEnd type="none" w="med" len="med"/>
                    </a:lnR>
                    <a:lnT w="6350" cap="flat" cmpd="sng" algn="ctr">
                      <a:solidFill>
                        <a:srgbClr val="60CDDF"/>
                      </a:solidFill>
                      <a:prstDash val="solid"/>
                      <a:round/>
                      <a:headEnd type="none" w="med" len="med"/>
                      <a:tailEnd type="none" w="med" len="med"/>
                    </a:lnT>
                    <a:lnB w="6350" cap="flat" cmpd="sng" algn="ctr">
                      <a:solidFill>
                        <a:srgbClr val="E0CCDF"/>
                      </a:solidFill>
                      <a:prstDash val="solid"/>
                      <a:round/>
                      <a:headEnd type="none" w="med" len="med"/>
                      <a:tailEnd type="none" w="med" len="med"/>
                    </a:lnB>
                    <a:solidFill>
                      <a:srgbClr val="FFFFFF"/>
                    </a:solidFill>
                  </a:tcPr>
                </a:tc>
                <a:extLst>
                  <a:ext uri="{0D108BD9-81ED-4DB2-BD59-A6C34878D82A}">
                    <a16:rowId xmlns:a16="http://schemas.microsoft.com/office/drawing/2014/main" val="2730837936"/>
                  </a:ext>
                </a:extLst>
              </a:tr>
              <a:tr h="1254889">
                <a:tc>
                  <a:txBody>
                    <a:bodyPr/>
                    <a:lstStyle/>
                    <a:p>
                      <a:pPr fontAlgn="base"/>
                      <a:r>
                        <a:rPr lang="en-GB" sz="900" u="sng">
                          <a:solidFill>
                            <a:srgbClr val="005EB8"/>
                          </a:solidFill>
                          <a:effectLst/>
                          <a:hlinkClick r:id="rId7"/>
                        </a:rPr>
                        <a:t>ONS</a:t>
                      </a:r>
                      <a:endParaRPr lang="en-GB" sz="900">
                        <a:effectLst/>
                      </a:endParaRPr>
                    </a:p>
                    <a:p>
                      <a:pPr fontAlgn="base"/>
                      <a:r>
                        <a:rPr lang="en-GB" sz="900" u="sng">
                          <a:solidFill>
                            <a:srgbClr val="005EB8"/>
                          </a:solidFill>
                          <a:effectLst/>
                          <a:hlinkClick r:id="rId8"/>
                        </a:rPr>
                        <a:t>Wellbeing</a:t>
                      </a:r>
                      <a:r>
                        <a:rPr lang="en-GB" sz="900">
                          <a:effectLst/>
                        </a:rPr>
                        <a:t> </a:t>
                      </a:r>
                      <a:r>
                        <a:rPr lang="en-GB" sz="900" u="sng">
                          <a:solidFill>
                            <a:srgbClr val="005EB8"/>
                          </a:solidFill>
                          <a:effectLst/>
                          <a:hlinkClick r:id="rId7"/>
                        </a:rPr>
                        <a:t>Scale</a:t>
                      </a:r>
                      <a:endParaRPr lang="en-GB" sz="900">
                        <a:effectLst/>
                      </a:endParaRPr>
                    </a:p>
                  </a:txBody>
                  <a:tcPr marL="44079" marR="44079" marT="22039" marB="22039" anchor="ctr">
                    <a:lnL w="6350" cap="flat" cmpd="sng" algn="ctr">
                      <a:solidFill>
                        <a:srgbClr val="20CFDF"/>
                      </a:solidFill>
                      <a:prstDash val="solid"/>
                      <a:round/>
                      <a:headEnd type="none" w="med" len="med"/>
                      <a:tailEnd type="none" w="med" len="med"/>
                    </a:lnL>
                    <a:lnR w="6350" cap="flat" cmpd="sng" algn="ctr">
                      <a:solidFill>
                        <a:srgbClr val="20CFDF"/>
                      </a:solidFill>
                      <a:prstDash val="solid"/>
                      <a:round/>
                      <a:headEnd type="none" w="med" len="med"/>
                      <a:tailEnd type="none" w="med" len="med"/>
                    </a:lnR>
                    <a:lnT w="6350" cap="flat" cmpd="sng" algn="ctr">
                      <a:solidFill>
                        <a:srgbClr val="E0CCDF"/>
                      </a:solidFill>
                      <a:prstDash val="solid"/>
                      <a:round/>
                      <a:headEnd type="none" w="med" len="med"/>
                      <a:tailEnd type="none" w="med" len="med"/>
                    </a:lnT>
                    <a:lnB w="6350" cap="flat" cmpd="sng" algn="ctr">
                      <a:solidFill>
                        <a:srgbClr val="818C94"/>
                      </a:solidFill>
                      <a:prstDash val="solid"/>
                      <a:round/>
                      <a:headEnd type="none" w="med" len="med"/>
                      <a:tailEnd type="none" w="med" len="med"/>
                    </a:lnB>
                    <a:solidFill>
                      <a:srgbClr val="E8EDEE"/>
                    </a:solidFill>
                  </a:tcPr>
                </a:tc>
                <a:tc>
                  <a:txBody>
                    <a:bodyPr/>
                    <a:lstStyle/>
                    <a:p>
                      <a:pPr fontAlgn="base"/>
                      <a:r>
                        <a:rPr lang="en-GB" sz="900">
                          <a:effectLst/>
                        </a:rPr>
                        <a:t>Four short questions (ONS4) on life satisfaction, how worthwhile they feel their life is, happiness and anxiety levels.</a:t>
                      </a:r>
                    </a:p>
                  </a:txBody>
                  <a:tcPr marL="44079" marR="44079" marT="22039" marB="22039" anchor="ctr">
                    <a:lnL w="6350" cap="flat" cmpd="sng" algn="ctr">
                      <a:solidFill>
                        <a:srgbClr val="20CFDF"/>
                      </a:solidFill>
                      <a:prstDash val="solid"/>
                      <a:round/>
                      <a:headEnd type="none" w="med" len="med"/>
                      <a:tailEnd type="none" w="med" len="med"/>
                    </a:lnL>
                    <a:lnR w="6350" cap="flat" cmpd="sng" algn="ctr">
                      <a:solidFill>
                        <a:srgbClr val="20CFDF"/>
                      </a:solidFill>
                      <a:prstDash val="solid"/>
                      <a:round/>
                      <a:headEnd type="none" w="med" len="med"/>
                      <a:tailEnd type="none" w="med" len="med"/>
                    </a:lnR>
                    <a:lnT w="6350" cap="flat" cmpd="sng" algn="ctr">
                      <a:solidFill>
                        <a:srgbClr val="E0CCDF"/>
                      </a:solidFill>
                      <a:prstDash val="solid"/>
                      <a:round/>
                      <a:headEnd type="none" w="med" len="med"/>
                      <a:tailEnd type="none" w="med" len="med"/>
                    </a:lnT>
                    <a:lnB w="6350" cap="flat" cmpd="sng" algn="ctr">
                      <a:solidFill>
                        <a:srgbClr val="818C94"/>
                      </a:solidFill>
                      <a:prstDash val="solid"/>
                      <a:round/>
                      <a:headEnd type="none" w="med" len="med"/>
                      <a:tailEnd type="none" w="med" len="med"/>
                    </a:lnB>
                    <a:solidFill>
                      <a:srgbClr val="E8EDEE"/>
                    </a:solidFill>
                  </a:tcPr>
                </a:tc>
                <a:tc>
                  <a:txBody>
                    <a:bodyPr/>
                    <a:lstStyle/>
                    <a:p>
                      <a:pPr fontAlgn="base"/>
                      <a:r>
                        <a:rPr lang="en-GB" sz="900" dirty="0">
                          <a:effectLst/>
                        </a:rPr>
                        <a:t>ONS4 is a free nationally validated wellbeing scale, based on the person’s own views.</a:t>
                      </a:r>
                    </a:p>
                  </a:txBody>
                  <a:tcPr marL="44079" marR="44079" marT="22039" marB="22039" anchor="ctr">
                    <a:lnL w="6350" cap="flat" cmpd="sng" algn="ctr">
                      <a:solidFill>
                        <a:srgbClr val="20CFDF"/>
                      </a:solidFill>
                      <a:prstDash val="solid"/>
                      <a:round/>
                      <a:headEnd type="none" w="med" len="med"/>
                      <a:tailEnd type="none" w="med" len="med"/>
                    </a:lnL>
                    <a:lnR w="6350" cap="flat" cmpd="sng" algn="ctr">
                      <a:solidFill>
                        <a:srgbClr val="20CFDF"/>
                      </a:solidFill>
                      <a:prstDash val="solid"/>
                      <a:round/>
                      <a:headEnd type="none" w="med" len="med"/>
                      <a:tailEnd type="none" w="med" len="med"/>
                    </a:lnR>
                    <a:lnT w="6350" cap="flat" cmpd="sng" algn="ctr">
                      <a:solidFill>
                        <a:srgbClr val="E0CCDF"/>
                      </a:solidFill>
                      <a:prstDash val="solid"/>
                      <a:round/>
                      <a:headEnd type="none" w="med" len="med"/>
                      <a:tailEnd type="none" w="med" len="med"/>
                    </a:lnT>
                    <a:lnB w="6350" cap="flat" cmpd="sng" algn="ctr">
                      <a:solidFill>
                        <a:srgbClr val="818C94"/>
                      </a:solidFill>
                      <a:prstDash val="solid"/>
                      <a:round/>
                      <a:headEnd type="none" w="med" len="med"/>
                      <a:tailEnd type="none" w="med" len="med"/>
                    </a:lnB>
                    <a:solidFill>
                      <a:srgbClr val="E8EDEE"/>
                    </a:solidFill>
                  </a:tcPr>
                </a:tc>
                <a:tc>
                  <a:txBody>
                    <a:bodyPr/>
                    <a:lstStyle/>
                    <a:p>
                      <a:pPr fontAlgn="base"/>
                      <a:r>
                        <a:rPr lang="en-GB" sz="900">
                          <a:effectLst/>
                        </a:rPr>
                        <a:t>Everyone who is referred to the social prescribing service.</a:t>
                      </a:r>
                    </a:p>
                  </a:txBody>
                  <a:tcPr marL="44079" marR="44079" marT="22039" marB="22039" anchor="ctr">
                    <a:lnL w="6350" cap="flat" cmpd="sng" algn="ctr">
                      <a:solidFill>
                        <a:srgbClr val="20CFDF"/>
                      </a:solidFill>
                      <a:prstDash val="solid"/>
                      <a:round/>
                      <a:headEnd type="none" w="med" len="med"/>
                      <a:tailEnd type="none" w="med" len="med"/>
                    </a:lnL>
                    <a:lnR w="6350" cap="flat" cmpd="sng" algn="ctr">
                      <a:solidFill>
                        <a:srgbClr val="20CFDF"/>
                      </a:solidFill>
                      <a:prstDash val="solid"/>
                      <a:round/>
                      <a:headEnd type="none" w="med" len="med"/>
                      <a:tailEnd type="none" w="med" len="med"/>
                    </a:lnR>
                    <a:lnT w="6350" cap="flat" cmpd="sng" algn="ctr">
                      <a:solidFill>
                        <a:srgbClr val="E0CCDF"/>
                      </a:solidFill>
                      <a:prstDash val="solid"/>
                      <a:round/>
                      <a:headEnd type="none" w="med" len="med"/>
                      <a:tailEnd type="none" w="med" len="med"/>
                    </a:lnT>
                    <a:lnB w="6350" cap="flat" cmpd="sng" algn="ctr">
                      <a:solidFill>
                        <a:srgbClr val="818C94"/>
                      </a:solidFill>
                      <a:prstDash val="solid"/>
                      <a:round/>
                      <a:headEnd type="none" w="med" len="med"/>
                      <a:tailEnd type="none" w="med" len="med"/>
                    </a:lnB>
                    <a:solidFill>
                      <a:srgbClr val="E8EDEE"/>
                    </a:solidFill>
                  </a:tcPr>
                </a:tc>
                <a:tc>
                  <a:txBody>
                    <a:bodyPr/>
                    <a:lstStyle/>
                    <a:p>
                      <a:pPr fontAlgn="base"/>
                      <a:r>
                        <a:rPr lang="en-GB" sz="900" dirty="0">
                          <a:effectLst/>
                        </a:rPr>
                        <a:t>When the person is initially referred to social prescribing and at least every 6 months, for one year.</a:t>
                      </a:r>
                    </a:p>
                  </a:txBody>
                  <a:tcPr marL="44079" marR="44079" marT="22039" marB="22039" anchor="ctr">
                    <a:lnL w="6350" cap="flat" cmpd="sng" algn="ctr">
                      <a:solidFill>
                        <a:srgbClr val="20CFDF"/>
                      </a:solidFill>
                      <a:prstDash val="solid"/>
                      <a:round/>
                      <a:headEnd type="none" w="med" len="med"/>
                      <a:tailEnd type="none" w="med" len="med"/>
                    </a:lnL>
                    <a:lnR w="6350" cap="flat" cmpd="sng" algn="ctr">
                      <a:solidFill>
                        <a:srgbClr val="80CDDF"/>
                      </a:solidFill>
                      <a:prstDash val="solid"/>
                      <a:round/>
                      <a:headEnd type="none" w="med" len="med"/>
                      <a:tailEnd type="none" w="med" len="med"/>
                    </a:lnR>
                    <a:lnT w="6350" cap="flat" cmpd="sng" algn="ctr">
                      <a:solidFill>
                        <a:srgbClr val="E0CCDF"/>
                      </a:solidFill>
                      <a:prstDash val="solid"/>
                      <a:round/>
                      <a:headEnd type="none" w="med" len="med"/>
                      <a:tailEnd type="none" w="med" len="med"/>
                    </a:lnT>
                    <a:lnB w="6350" cap="flat" cmpd="sng" algn="ctr">
                      <a:solidFill>
                        <a:srgbClr val="818C94"/>
                      </a:solidFill>
                      <a:prstDash val="solid"/>
                      <a:round/>
                      <a:headEnd type="none" w="med" len="med"/>
                      <a:tailEnd type="none" w="med" len="med"/>
                    </a:lnB>
                    <a:solidFill>
                      <a:srgbClr val="E8EDEE"/>
                    </a:solidFill>
                  </a:tcPr>
                </a:tc>
                <a:extLst>
                  <a:ext uri="{0D108BD9-81ED-4DB2-BD59-A6C34878D82A}">
                    <a16:rowId xmlns:a16="http://schemas.microsoft.com/office/drawing/2014/main" val="3341610626"/>
                  </a:ext>
                </a:extLst>
              </a:tr>
            </a:tbl>
          </a:graphicData>
        </a:graphic>
      </p:graphicFrame>
      <p:pic>
        <p:nvPicPr>
          <p:cNvPr id="34" name="Video 33">
            <a:hlinkClick r:id="" action="ppaction://media"/>
            <a:extLst>
              <a:ext uri="{FF2B5EF4-FFF2-40B4-BE49-F238E27FC236}">
                <a16:creationId xmlns:a16="http://schemas.microsoft.com/office/drawing/2014/main" id="{79EA548C-608E-A9D8-A689-A3E5EAAFE06A}"/>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9"/>
          <a:srcRect l="21875" r="21875"/>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3930752174"/>
      </p:ext>
    </p:extLst>
  </p:cSld>
  <p:clrMapOvr>
    <a:masterClrMapping/>
  </p:clrMapOvr>
  <mc:AlternateContent xmlns:mc="http://schemas.openxmlformats.org/markup-compatibility/2006" xmlns:p14="http://schemas.microsoft.com/office/powerpoint/2010/main">
    <mc:Choice Requires="p14">
      <p:transition spd="slow" p14:dur="2000" advTm="45350"/>
    </mc:Choice>
    <mc:Fallback xmlns="">
      <p:transition spd="slow" advTm="453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4"/>
                </p:tgtEl>
              </p:cMediaNode>
            </p:video>
            <p:seq concurrent="1" nextAc="seek">
              <p:cTn id="8" restart="whenNotActive" fill="hold" evtFilter="cancelBubble" nodeType="interactiveSeq">
                <p:stCondLst>
                  <p:cond evt="onClick" delay="0">
                    <p:tgtEl>
                      <p:spTgt spid="3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4"/>
                                        </p:tgtEl>
                                      </p:cBhvr>
                                    </p:cmd>
                                  </p:childTnLst>
                                </p:cTn>
                              </p:par>
                            </p:childTnLst>
                          </p:cTn>
                        </p:par>
                      </p:childTnLst>
                    </p:cTn>
                  </p:par>
                </p:childTnLst>
              </p:cTn>
              <p:nextCondLst>
                <p:cond evt="onClick" delay="0">
                  <p:tgtEl>
                    <p:spTgt spid="34"/>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8" name="TextBox 7"/>
          <p:cNvSpPr txBox="1"/>
          <p:nvPr/>
        </p:nvSpPr>
        <p:spPr>
          <a:xfrm>
            <a:off x="4577786" y="1059582"/>
            <a:ext cx="4392488" cy="3231654"/>
          </a:xfrm>
          <a:prstGeom prst="rect">
            <a:avLst/>
          </a:prstGeom>
          <a:noFill/>
        </p:spPr>
        <p:txBody>
          <a:bodyPr wrap="square" rtlCol="0">
            <a:spAutoFit/>
          </a:bodyPr>
          <a:lstStyle/>
          <a:p>
            <a:r>
              <a:rPr lang="en-GB" sz="1200">
                <a:effectLst/>
                <a:latin typeface="UICTFontTextStyleBody"/>
                <a:ea typeface="Calibri" panose="020F0502020204030204" pitchFamily="34" charset="0"/>
              </a:rPr>
              <a:t>Please accept my heartfelt gratitude for the exceptional social prescribing service you provided to me on behalf of the Thames Valley GP school.</a:t>
            </a:r>
            <a:endParaRPr lang="en-GB" sz="1200">
              <a:effectLst/>
              <a:latin typeface="Calibri" panose="020F0502020204030204" pitchFamily="34" charset="0"/>
              <a:ea typeface="Calibri" panose="020F0502020204030204" pitchFamily="34" charset="0"/>
            </a:endParaRPr>
          </a:p>
          <a:p>
            <a:r>
              <a:rPr lang="en-GB" sz="1200">
                <a:effectLst/>
                <a:latin typeface="Calibri" panose="020F0502020204030204" pitchFamily="34" charset="0"/>
                <a:ea typeface="Calibri" panose="020F0502020204030204" pitchFamily="34" charset="0"/>
              </a:rPr>
              <a:t> </a:t>
            </a:r>
          </a:p>
          <a:p>
            <a:r>
              <a:rPr lang="en-GB" sz="1200">
                <a:effectLst/>
                <a:latin typeface="UICTFontTextStyleBody"/>
                <a:ea typeface="Calibri" panose="020F0502020204030204" pitchFamily="34" charset="0"/>
              </a:rPr>
              <a:t>Thank you for your quick and warm response to my request for support in finding accommodation in Milton Keynes. Specifically, for taking the time to speak with me to understand my needs and preferences regarding location and budget.</a:t>
            </a:r>
            <a:endParaRPr lang="en-GB" sz="1200">
              <a:effectLst/>
              <a:latin typeface="Calibri" panose="020F0502020204030204" pitchFamily="34" charset="0"/>
              <a:ea typeface="Calibri" panose="020F0502020204030204" pitchFamily="34" charset="0"/>
            </a:endParaRPr>
          </a:p>
          <a:p>
            <a:r>
              <a:rPr lang="en-GB" sz="1200">
                <a:effectLst/>
                <a:latin typeface="Calibri" panose="020F0502020204030204" pitchFamily="34" charset="0"/>
                <a:ea typeface="Calibri" panose="020F0502020204030204" pitchFamily="34" charset="0"/>
              </a:rPr>
              <a:t> </a:t>
            </a:r>
          </a:p>
          <a:p>
            <a:r>
              <a:rPr lang="en-GB" sz="1200">
                <a:effectLst/>
                <a:latin typeface="UICTFontTextStyleBody"/>
                <a:ea typeface="Calibri" panose="020F0502020204030204" pitchFamily="34" charset="0"/>
              </a:rPr>
              <a:t>As someone who has never been to Milton Keynes, it was important to me to find the right accommodation in a safe and comfortable environment. Thanks to your recommendation on letting websites and which areas to live in, I’ve been able to find a lovely place to call home when I start training in August.</a:t>
            </a:r>
            <a:endParaRPr lang="en-GB" sz="1200">
              <a:effectLst/>
              <a:latin typeface="Calibri" panose="020F0502020204030204" pitchFamily="34" charset="0"/>
              <a:ea typeface="Calibri" panose="020F0502020204030204" pitchFamily="34" charset="0"/>
            </a:endParaRPr>
          </a:p>
          <a:p>
            <a:r>
              <a:rPr lang="en-GB" sz="1200">
                <a:effectLst/>
                <a:latin typeface="Calibri" panose="020F0502020204030204" pitchFamily="34" charset="0"/>
                <a:ea typeface="Calibri" panose="020F0502020204030204" pitchFamily="34" charset="0"/>
              </a:rPr>
              <a:t> </a:t>
            </a:r>
          </a:p>
          <a:p>
            <a:r>
              <a:rPr lang="en-GB" sz="1200">
                <a:effectLst/>
                <a:latin typeface="UICTFontTextStyleBody"/>
                <a:ea typeface="Calibri" panose="020F0502020204030204" pitchFamily="34" charset="0"/>
              </a:rPr>
              <a:t>Once again, accept my deepest appreciation. I look forward to speaking to you again.</a:t>
            </a:r>
            <a:endParaRPr lang="en-GB" sz="1200" dirty="0">
              <a:effectLst/>
              <a:latin typeface="Calibri" panose="020F0502020204030204" pitchFamily="34" charset="0"/>
              <a:ea typeface="Calibri" panose="020F0502020204030204" pitchFamily="34" charset="0"/>
            </a:endParaRPr>
          </a:p>
        </p:txBody>
      </p:sp>
      <p:sp>
        <p:nvSpPr>
          <p:cNvPr id="7" name="TextBox 6"/>
          <p:cNvSpPr txBox="1"/>
          <p:nvPr/>
        </p:nvSpPr>
        <p:spPr>
          <a:xfrm>
            <a:off x="17240" y="143521"/>
            <a:ext cx="6840760" cy="461665"/>
          </a:xfrm>
          <a:prstGeom prst="rect">
            <a:avLst/>
          </a:prstGeom>
          <a:noFill/>
        </p:spPr>
        <p:txBody>
          <a:bodyPr wrap="square" rtlCol="0">
            <a:spAutoFit/>
          </a:bodyPr>
          <a:lstStyle/>
          <a:p>
            <a:r>
              <a:rPr lang="en-GB" sz="2400" b="1">
                <a:solidFill>
                  <a:srgbClr val="005EB8"/>
                </a:solidFill>
                <a:latin typeface="Fruitiger"/>
              </a:rPr>
              <a:t>Testimonials</a:t>
            </a:r>
            <a:endParaRPr lang="en-GB" sz="2400" b="1" dirty="0">
              <a:solidFill>
                <a:srgbClr val="005EB8"/>
              </a:solidFill>
              <a:latin typeface="Fruitiger"/>
            </a:endParaRPr>
          </a:p>
        </p:txBody>
      </p:sp>
      <p:pic>
        <p:nvPicPr>
          <p:cNvPr id="2" name="Picture 1">
            <a:extLst>
              <a:ext uri="{FF2B5EF4-FFF2-40B4-BE49-F238E27FC236}">
                <a16:creationId xmlns:a16="http://schemas.microsoft.com/office/drawing/2014/main" id="{4566EE9F-F526-E8AC-5B7D-1CC6F21F0FE0}"/>
              </a:ext>
            </a:extLst>
          </p:cNvPr>
          <p:cNvPicPr>
            <a:picLocks noChangeAspect="1"/>
          </p:cNvPicPr>
          <p:nvPr/>
        </p:nvPicPr>
        <p:blipFill>
          <a:blip r:embed="rId5"/>
          <a:stretch>
            <a:fillRect/>
          </a:stretch>
        </p:blipFill>
        <p:spPr>
          <a:xfrm>
            <a:off x="5545486" y="4382187"/>
            <a:ext cx="3346994" cy="493819"/>
          </a:xfrm>
          <a:prstGeom prst="rect">
            <a:avLst/>
          </a:prstGeom>
        </p:spPr>
      </p:pic>
      <p:sp>
        <p:nvSpPr>
          <p:cNvPr id="5" name="TextBox 4">
            <a:extLst>
              <a:ext uri="{FF2B5EF4-FFF2-40B4-BE49-F238E27FC236}">
                <a16:creationId xmlns:a16="http://schemas.microsoft.com/office/drawing/2014/main" id="{221F2B19-ACA6-5CEA-C068-1F9C7FCA1013}"/>
              </a:ext>
            </a:extLst>
          </p:cNvPr>
          <p:cNvSpPr txBox="1"/>
          <p:nvPr/>
        </p:nvSpPr>
        <p:spPr>
          <a:xfrm>
            <a:off x="5786" y="699542"/>
            <a:ext cx="4572000" cy="1299971"/>
          </a:xfrm>
          <a:prstGeom prst="rect">
            <a:avLst/>
          </a:prstGeom>
          <a:noFill/>
        </p:spPr>
        <p:txBody>
          <a:bodyPr wrap="square">
            <a:spAutoFit/>
          </a:bodyPr>
          <a:lstStyle/>
          <a:p>
            <a:pPr algn="ctr">
              <a:lnSpc>
                <a:spcPct val="107000"/>
              </a:lnSpc>
              <a:spcAft>
                <a:spcPts val="800"/>
              </a:spcAft>
            </a:pPr>
            <a:r>
              <a:rPr lang="en-GB" sz="2000">
                <a:effectLst/>
                <a:latin typeface="Calibri" panose="020F0502020204030204" pitchFamily="34" charset="0"/>
                <a:ea typeface="Times New Roman" panose="02020603050405020304" pitchFamily="18" charset="0"/>
                <a:cs typeface="Times New Roman" panose="02020603050405020304" pitchFamily="18" charset="0"/>
              </a:rPr>
              <a:t> </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n-GB" sz="1400">
                <a:effectLst/>
                <a:latin typeface="Calibri" panose="020F0502020204030204" pitchFamily="34" charset="0"/>
                <a:ea typeface="Times New Roman" panose="02020603050405020304" pitchFamily="18" charset="0"/>
                <a:cs typeface="Times New Roman" panose="02020603050405020304" pitchFamily="18" charset="0"/>
              </a:rPr>
              <a:t>I am thankful for your quick and detailed replies, that really helped me when I was confused about where to get the right information</a:t>
            </a:r>
            <a:r>
              <a:rPr lang="en-GB" sz="2000">
                <a:effectLst/>
                <a:latin typeface="Calibri" panose="020F0502020204030204" pitchFamily="34" charset="0"/>
                <a:ea typeface="Times New Roman" panose="02020603050405020304" pitchFamily="18" charset="0"/>
                <a:cs typeface="Times New Roman" panose="02020603050405020304" pitchFamily="18" charset="0"/>
              </a:rPr>
              <a:t>.</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CF63BE83-5D4C-F3ED-AA6A-6C0DAB5C1B06}"/>
              </a:ext>
            </a:extLst>
          </p:cNvPr>
          <p:cNvSpPr txBox="1"/>
          <p:nvPr/>
        </p:nvSpPr>
        <p:spPr>
          <a:xfrm>
            <a:off x="17240" y="1999513"/>
            <a:ext cx="4572000" cy="1940147"/>
          </a:xfrm>
          <a:prstGeom prst="rect">
            <a:avLst/>
          </a:prstGeom>
          <a:noFill/>
        </p:spPr>
        <p:txBody>
          <a:bodyPr wrap="square">
            <a:spAutoFit/>
          </a:bodyPr>
          <a:lstStyle/>
          <a:p>
            <a:pPr>
              <a:lnSpc>
                <a:spcPct val="107000"/>
              </a:lnSpc>
              <a:spcAft>
                <a:spcPts val="800"/>
              </a:spcAft>
            </a:pPr>
            <a:r>
              <a:rPr lang="en-GB"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Dear Paula</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Thank you for all your support for our trainees. You are providing a hugely valuable service. Amazing work.</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a:effectLst/>
                <a:latin typeface="Helvetica" panose="020B0604020202020204" pitchFamily="34" charset="0"/>
                <a:ea typeface="Times New Roman" panose="02020603050405020304" pitchFamily="18" charset="0"/>
                <a:cs typeface="Times New Roman" panose="02020603050405020304" pitchFamily="18" charset="0"/>
              </a:rPr>
              <a:t>Dear Paula,</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a:effectLst/>
                <a:latin typeface="Helvetica" panose="020B0604020202020204" pitchFamily="34" charset="0"/>
                <a:ea typeface="Times New Roman" panose="02020603050405020304" pitchFamily="18" charset="0"/>
                <a:cs typeface="Times New Roman" panose="02020603050405020304" pitchFamily="18" charset="0"/>
              </a:rPr>
              <a:t>Thank you for your email and especially for sharing this wonderful quote with me at this time. I found it very inspiring. </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600">
                <a:effectLst/>
                <a:latin typeface="Calibri" panose="020F0502020204030204" pitchFamily="34" charset="0"/>
                <a:ea typeface="Times New Roman" panose="02020603050405020304" pitchFamily="18" charset="0"/>
                <a:cs typeface="Times New Roman" panose="02020603050405020304" pitchFamily="18" charset="0"/>
              </a:rPr>
              <a:t> </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0" name="Video 19">
            <a:hlinkClick r:id="" action="ppaction://media"/>
            <a:extLst>
              <a:ext uri="{FF2B5EF4-FFF2-40B4-BE49-F238E27FC236}">
                <a16:creationId xmlns:a16="http://schemas.microsoft.com/office/drawing/2014/main" id="{ABF909CD-FF89-5275-EC1C-CA1A6263EACE}"/>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rcRect l="21875" r="21875"/>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1184121401"/>
      </p:ext>
    </p:extLst>
  </p:cSld>
  <p:clrMapOvr>
    <a:masterClrMapping/>
  </p:clrMapOvr>
  <mc:AlternateContent xmlns:mc="http://schemas.openxmlformats.org/markup-compatibility/2006" xmlns:p14="http://schemas.microsoft.com/office/powerpoint/2010/main">
    <mc:Choice Requires="p14">
      <p:transition spd="slow" p14:dur="2000" advTm="75273"/>
    </mc:Choice>
    <mc:Fallback xmlns="">
      <p:transition spd="slow" advTm="752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0"/>
                </p:tgtEl>
              </p:cMediaNode>
            </p:video>
            <p:seq concurrent="1" nextAc="seek">
              <p:cTn id="8" restart="whenNotActive" fill="hold" evtFilter="cancelBubble" nodeType="interactiveSeq">
                <p:stCondLst>
                  <p:cond evt="onClick" delay="0">
                    <p:tgtEl>
                      <p:spTgt spid="2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0"/>
                                        </p:tgtEl>
                                      </p:cBhvr>
                                    </p:cmd>
                                  </p:childTnLst>
                                </p:cTn>
                              </p:par>
                            </p:childTnLst>
                          </p:cTn>
                        </p:par>
                      </p:childTnLst>
                    </p:cTn>
                  </p:par>
                </p:childTnLst>
              </p:cTn>
              <p:nextCondLst>
                <p:cond evt="onClick" delay="0">
                  <p:tgtEl>
                    <p:spTgt spid="20"/>
                  </p:tgtEl>
                </p:cond>
              </p:nextCondLst>
            </p:seq>
          </p:childTnLst>
        </p:cTn>
      </p:par>
    </p:tnLst>
  </p:timing>
</p:sld>
</file>

<file path=ppt/theme/theme1.xml><?xml version="1.0" encoding="utf-8"?>
<a:theme xmlns:a="http://schemas.openxmlformats.org/drawingml/2006/main" name="Office Theme">
  <a:themeElements>
    <a:clrScheme name="NHS Colour Palette 1">
      <a:dk1>
        <a:sysClr val="windowText" lastClr="000000"/>
      </a:dk1>
      <a:lt1>
        <a:sysClr val="window" lastClr="FFFFFF"/>
      </a:lt1>
      <a:dk2>
        <a:srgbClr val="1F497D"/>
      </a:dk2>
      <a:lt2>
        <a:srgbClr val="FFFFFF"/>
      </a:lt2>
      <a:accent1>
        <a:srgbClr val="005EB8"/>
      </a:accent1>
      <a:accent2>
        <a:srgbClr val="003087"/>
      </a:accent2>
      <a:accent3>
        <a:srgbClr val="00A9CE"/>
      </a:accent3>
      <a:accent4>
        <a:srgbClr val="009639"/>
      </a:accent4>
      <a:accent5>
        <a:srgbClr val="AE2573"/>
      </a:accent5>
      <a:accent6>
        <a:srgbClr val="E1B81C"/>
      </a:accent6>
      <a:hlink>
        <a:srgbClr val="005EB8"/>
      </a:hlink>
      <a:folHlink>
        <a:srgbClr val="AE2573"/>
      </a:folHlink>
    </a:clrScheme>
    <a:fontScheme name="NHS Fonts">
      <a:majorFont>
        <a:latin typeface="Frutiger LT Std 55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c6cfcca1-e542-4c66-8fa2-1372e7322787" xsi:nil="true"/>
    <lcf76f155ced4ddcb4097134ff3c332f xmlns="2eee3105-a21d-4fd6-b6cd-a40570c9e3f1">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9547B90047FB6B47A91D173FFAC1DD50" ma:contentTypeVersion="16" ma:contentTypeDescription="Create a new document." ma:contentTypeScope="" ma:versionID="e10b77aa16cf3d87d01d7f7201b5811c">
  <xsd:schema xmlns:xsd="http://www.w3.org/2001/XMLSchema" xmlns:xs="http://www.w3.org/2001/XMLSchema" xmlns:p="http://schemas.microsoft.com/office/2006/metadata/properties" xmlns:ns2="2eee3105-a21d-4fd6-b6cd-a40570c9e3f1" xmlns:ns3="c6cfcca1-e542-4c66-8fa2-1372e7322787" targetNamespace="http://schemas.microsoft.com/office/2006/metadata/properties" ma:root="true" ma:fieldsID="8830bc0b593821699b38cb6f8eef13ca" ns2:_="" ns3:_="">
    <xsd:import namespace="2eee3105-a21d-4fd6-b6cd-a40570c9e3f1"/>
    <xsd:import namespace="c6cfcca1-e542-4c66-8fa2-1372e7322787"/>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eee3105-a21d-4fd6-b6cd-a40570c9e3f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2b5e471e-86a7-4573-b003-24887ebde44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6cfcca1-e542-4c66-8fa2-1372e7322787"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0c78d582-6917-487f-b0f7-afe71341c93c}" ma:internalName="TaxCatchAll" ma:showField="CatchAllData" ma:web="c6cfcca1-e542-4c66-8fa2-1372e732278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565E55E-09D8-4C0A-8EEC-6C6C131A6535}">
  <ds:schemaRefs>
    <ds:schemaRef ds:uri="http://schemas.microsoft.com/sharepoint/v3/contenttype/forms"/>
  </ds:schemaRefs>
</ds:datastoreItem>
</file>

<file path=customXml/itemProps2.xml><?xml version="1.0" encoding="utf-8"?>
<ds:datastoreItem xmlns:ds="http://schemas.openxmlformats.org/officeDocument/2006/customXml" ds:itemID="{1E079D6E-38EC-4F99-9B70-D23E19EB2877}">
  <ds:schemaRefs>
    <ds:schemaRef ds:uri="http://purl.org/dc/elements/1.1/"/>
    <ds:schemaRef ds:uri="http://purl.org/dc/dcmitype/"/>
    <ds:schemaRef ds:uri="c6cfcca1-e542-4c66-8fa2-1372e7322787"/>
    <ds:schemaRef ds:uri="http://purl.org/dc/terms/"/>
    <ds:schemaRef ds:uri="http://schemas.microsoft.com/office/2006/documentManagement/types"/>
    <ds:schemaRef ds:uri="http://schemas.microsoft.com/office/2006/metadata/properties"/>
    <ds:schemaRef ds:uri="http://www.w3.org/XML/1998/namespace"/>
    <ds:schemaRef ds:uri="http://schemas.microsoft.com/office/infopath/2007/PartnerControls"/>
    <ds:schemaRef ds:uri="http://schemas.openxmlformats.org/package/2006/metadata/core-properties"/>
    <ds:schemaRef ds:uri="b078f950-5f53-4e08-a2ec-57cce3d09465"/>
    <ds:schemaRef ds:uri="2eee3105-a21d-4fd6-b6cd-a40570c9e3f1"/>
  </ds:schemaRefs>
</ds:datastoreItem>
</file>

<file path=customXml/itemProps3.xml><?xml version="1.0" encoding="utf-8"?>
<ds:datastoreItem xmlns:ds="http://schemas.openxmlformats.org/officeDocument/2006/customXml" ds:itemID="{9C9E2981-50FA-42C9-8B8A-238DABCD3C8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eee3105-a21d-4fd6-b6cd-a40570c9e3f1"/>
    <ds:schemaRef ds:uri="c6cfcca1-e542-4c66-8fa2-1372e732278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1154</TotalTime>
  <Words>848</Words>
  <Application>Microsoft Office PowerPoint</Application>
  <PresentationFormat>On-screen Show (16:9)</PresentationFormat>
  <Paragraphs>84</Paragraphs>
  <Slides>16</Slides>
  <Notes>1</Notes>
  <HiddenSlides>0</HiddenSlides>
  <MMClips>16</MMClip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ONS4 questions and our referral form  </vt:lpstr>
      <vt:lpstr>PowerPoint Presentation</vt:lpstr>
      <vt:lpstr>PowerPoint Presentation</vt:lpstr>
      <vt:lpstr>How you can help?</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Maggie Woods</cp:lastModifiedBy>
  <cp:revision>57</cp:revision>
  <dcterms:created xsi:type="dcterms:W3CDTF">2021-01-12T12:23:18Z</dcterms:created>
  <dcterms:modified xsi:type="dcterms:W3CDTF">2024-04-17T11:26:46Z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0x0101009547B90047FB6B47A91D173FFAC1DD50</vt:lpwstr>
  </property>
  <property fmtid="{D5CDD505-2E9C-101B-9397-08002B2CF9AE}" pid="3" name="MediaServiceImageTags">
    <vt:lpwstr/>
  </property>
</Properties>
</file>